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1" r:id="rId6"/>
    <p:sldId id="274" r:id="rId7"/>
    <p:sldId id="269" r:id="rId8"/>
    <p:sldId id="270" r:id="rId9"/>
    <p:sldId id="260" r:id="rId10"/>
    <p:sldId id="261" r:id="rId11"/>
    <p:sldId id="266" r:id="rId12"/>
    <p:sldId id="262" r:id="rId13"/>
    <p:sldId id="285" r:id="rId14"/>
    <p:sldId id="286" r:id="rId15"/>
    <p:sldId id="287" r:id="rId16"/>
    <p:sldId id="288" r:id="rId17"/>
    <p:sldId id="263" r:id="rId18"/>
    <p:sldId id="267" r:id="rId19"/>
    <p:sldId id="268" r:id="rId20"/>
    <p:sldId id="275" r:id="rId21"/>
    <p:sldId id="276" r:id="rId22"/>
    <p:sldId id="277" r:id="rId23"/>
    <p:sldId id="278" r:id="rId24"/>
    <p:sldId id="279" r:id="rId25"/>
    <p:sldId id="280" r:id="rId26"/>
    <p:sldId id="281" r:id="rId27"/>
    <p:sldId id="282" r:id="rId28"/>
    <p:sldId id="283" r:id="rId29"/>
    <p:sldId id="284" r:id="rId30"/>
    <p:sldId id="272" r:id="rId31"/>
    <p:sldId id="273" r:id="rId32"/>
    <p:sldId id="26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ssociations.gouv.fr/" TargetMode="External"/><Relationship Id="rId2" Type="http://schemas.openxmlformats.org/officeDocument/2006/relationships/hyperlink" Target="https://www.service-public.fr/associations"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udsp62.fr/"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twitter.com/Udsp62" TargetMode="External"/><Relationship Id="rId5" Type="http://schemas.openxmlformats.org/officeDocument/2006/relationships/image" Target="../media/image16.png"/><Relationship Id="rId4" Type="http://schemas.openxmlformats.org/officeDocument/2006/relationships/hyperlink" Target="https://www.facebook.com/Pompiers-UDSP-62-41531580530817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a:t>Réunion des Présidents d’Amicale</a:t>
            </a:r>
            <a:br>
              <a:rPr lang="fr-FR" dirty="0"/>
            </a:br>
            <a:endParaRPr lang="fr-FR" dirty="0"/>
          </a:p>
        </p:txBody>
      </p:sp>
      <p:sp>
        <p:nvSpPr>
          <p:cNvPr id="3" name="Sous-titre 2"/>
          <p:cNvSpPr>
            <a:spLocks noGrp="1"/>
          </p:cNvSpPr>
          <p:nvPr>
            <p:ph type="subTitle" idx="1"/>
          </p:nvPr>
        </p:nvSpPr>
        <p:spPr/>
        <p:txBody>
          <a:bodyPr/>
          <a:lstStyle/>
          <a:p>
            <a:pPr algn="ctr"/>
            <a:r>
              <a:rPr lang="fr-FR" dirty="0"/>
              <a:t>SAINT POL – </a:t>
            </a:r>
            <a:r>
              <a:rPr lang="fr-FR" dirty="0" smtClean="0"/>
              <a:t>15 </a:t>
            </a:r>
            <a:r>
              <a:rPr lang="fr-FR" dirty="0"/>
              <a:t>octobre 2016</a:t>
            </a:r>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3232" y="102495"/>
            <a:ext cx="1068705" cy="1881505"/>
          </a:xfrm>
          <a:prstGeom prst="rect">
            <a:avLst/>
          </a:prstGeom>
          <a:noFill/>
          <a:ln>
            <a:noFill/>
          </a:ln>
        </p:spPr>
      </p:pic>
    </p:spTree>
    <p:extLst>
      <p:ext uri="{BB962C8B-B14F-4D97-AF65-F5344CB8AC3E}">
        <p14:creationId xmlns:p14="http://schemas.microsoft.com/office/powerpoint/2010/main" val="40262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t>
            </a:r>
            <a:r>
              <a:rPr lang="fr-FR" dirty="0" smtClean="0"/>
              <a:t>délégués </a:t>
            </a:r>
            <a:r>
              <a:rPr lang="fr-FR" dirty="0"/>
              <a:t>d’arrondissement</a:t>
            </a:r>
          </a:p>
        </p:txBody>
      </p:sp>
      <p:pic>
        <p:nvPicPr>
          <p:cNvPr id="5" name="Espace réservé du contenu 4"/>
          <p:cNvPicPr>
            <a:picLocks noGrp="1" noChangeAspect="1"/>
          </p:cNvPicPr>
          <p:nvPr>
            <p:ph idx="1"/>
          </p:nvPr>
        </p:nvPicPr>
        <p:blipFill>
          <a:blip r:embed="rId2"/>
          <a:stretch>
            <a:fillRect/>
          </a:stretch>
        </p:blipFill>
        <p:spPr>
          <a:xfrm>
            <a:off x="2601883" y="1775032"/>
            <a:ext cx="5475519" cy="2497605"/>
          </a:xfrm>
          <a:prstGeom prst="rect">
            <a:avLst/>
          </a:prstGeom>
        </p:spPr>
      </p:pic>
      <p:pic>
        <p:nvPicPr>
          <p:cNvPr id="4" name="Image 3" descr="C:\Users\skozak\Desktop\Blason UDSP version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pic>
        <p:nvPicPr>
          <p:cNvPr id="6" name="Image 5"/>
          <p:cNvPicPr>
            <a:picLocks noChangeAspect="1"/>
          </p:cNvPicPr>
          <p:nvPr/>
        </p:nvPicPr>
        <p:blipFill>
          <a:blip r:embed="rId4"/>
          <a:stretch>
            <a:fillRect/>
          </a:stretch>
        </p:blipFill>
        <p:spPr>
          <a:xfrm>
            <a:off x="1740274" y="4272637"/>
            <a:ext cx="7198735" cy="2415211"/>
          </a:xfrm>
          <a:prstGeom prst="rect">
            <a:avLst/>
          </a:prstGeom>
        </p:spPr>
      </p:pic>
    </p:spTree>
    <p:extLst>
      <p:ext uri="{BB962C8B-B14F-4D97-AF65-F5344CB8AC3E}">
        <p14:creationId xmlns:p14="http://schemas.microsoft.com/office/powerpoint/2010/main" val="233811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5890" y="609600"/>
            <a:ext cx="9231437" cy="1320800"/>
          </a:xfrm>
        </p:spPr>
        <p:txBody>
          <a:bodyPr/>
          <a:lstStyle/>
          <a:p>
            <a:r>
              <a:rPr lang="fr-FR" dirty="0"/>
              <a:t>Les missions des délégués d’arrondissement</a:t>
            </a:r>
          </a:p>
        </p:txBody>
      </p:sp>
      <p:sp>
        <p:nvSpPr>
          <p:cNvPr id="3" name="Espace réservé du contenu 2"/>
          <p:cNvSpPr>
            <a:spLocks noGrp="1"/>
          </p:cNvSpPr>
          <p:nvPr>
            <p:ph idx="1"/>
          </p:nvPr>
        </p:nvSpPr>
        <p:spPr>
          <a:xfrm>
            <a:off x="768772" y="1413165"/>
            <a:ext cx="9048557" cy="5386646"/>
          </a:xfrm>
        </p:spPr>
        <p:txBody>
          <a:bodyPr>
            <a:normAutofit fontScale="92500" lnSpcReduction="20000"/>
          </a:bodyPr>
          <a:lstStyle/>
          <a:p>
            <a:pPr algn="just"/>
            <a:r>
              <a:rPr lang="fr-FR" dirty="0" smtClean="0"/>
              <a:t>Membre </a:t>
            </a:r>
            <a:r>
              <a:rPr lang="fr-FR" dirty="0"/>
              <a:t>du conseil d’administration et désigné par ses soins au sein de son </a:t>
            </a:r>
            <a:r>
              <a:rPr lang="fr-FR" dirty="0" smtClean="0"/>
              <a:t>arrondissement. Il </a:t>
            </a:r>
            <a:r>
              <a:rPr lang="fr-FR" dirty="0"/>
              <a:t>a un rôle d’animateur et de liaison entre le bureau de l’Union Départementale et les Sapeurs-Pompiers, actifs ou retraités, de son secteur</a:t>
            </a:r>
            <a:r>
              <a:rPr lang="fr-FR" dirty="0" smtClean="0"/>
              <a:t>.</a:t>
            </a:r>
          </a:p>
          <a:p>
            <a:pPr marL="0" indent="0" algn="just">
              <a:buNone/>
            </a:pPr>
            <a:r>
              <a:rPr lang="fr-FR" dirty="0" smtClean="0"/>
              <a:t> </a:t>
            </a:r>
            <a:endParaRPr lang="fr-FR" dirty="0"/>
          </a:p>
          <a:p>
            <a:pPr algn="just"/>
            <a:r>
              <a:rPr lang="fr-FR" dirty="0"/>
              <a:t>Sur son arrondissement, il doit notamment :</a:t>
            </a:r>
          </a:p>
          <a:p>
            <a:pPr lvl="1" algn="just"/>
            <a:r>
              <a:rPr lang="fr-FR" dirty="0"/>
              <a:t>Exercer une vigilance particulière dans le domaine social et faire remonter tout problème </a:t>
            </a:r>
            <a:r>
              <a:rPr lang="fr-FR" dirty="0" smtClean="0"/>
              <a:t>au </a:t>
            </a:r>
            <a:r>
              <a:rPr lang="fr-FR" dirty="0"/>
              <a:t>bureau de l’UDSP dont il est le relai ;</a:t>
            </a:r>
          </a:p>
          <a:p>
            <a:pPr lvl="1" algn="just"/>
            <a:r>
              <a:rPr lang="fr-FR" dirty="0"/>
              <a:t>Etre présent aux manifestations locales (cérémonie de Sainte-Barbe, événements sportifs, récompenses, etc.) ;</a:t>
            </a:r>
          </a:p>
          <a:p>
            <a:pPr lvl="1" algn="just"/>
            <a:r>
              <a:rPr lang="fr-FR" dirty="0"/>
              <a:t>Distribuer les journaux de l’UDSP aux CIS ;</a:t>
            </a:r>
          </a:p>
          <a:p>
            <a:pPr lvl="1" algn="just"/>
            <a:r>
              <a:rPr lang="fr-FR" dirty="0"/>
              <a:t>Obtenir des CIS et des Amicales des informations pouvant intéresser le journal, le site internet et/ou les réseaux sociaux utilisées par l’UDSP et les faire remonter au bureau ;</a:t>
            </a:r>
          </a:p>
          <a:p>
            <a:pPr lvl="1" algn="just"/>
            <a:r>
              <a:rPr lang="fr-FR" dirty="0"/>
              <a:t>Se mettre en rapport avec le CIS détenteur du drapeau de l’UDSP en cas de décès d’un sapeur-pompier et remettre la palme funéraire au CIS concerné ;</a:t>
            </a:r>
          </a:p>
          <a:p>
            <a:pPr lvl="1" algn="just"/>
            <a:r>
              <a:rPr lang="fr-FR" dirty="0"/>
              <a:t>Etre régulièrement au contact des Présidents et bureaux des </a:t>
            </a:r>
            <a:r>
              <a:rPr lang="fr-FR" dirty="0" smtClean="0"/>
              <a:t>Amicales.</a:t>
            </a:r>
          </a:p>
          <a:p>
            <a:pPr algn="just"/>
            <a:endParaRPr lang="fr-FR" dirty="0" smtClean="0"/>
          </a:p>
          <a:p>
            <a:pPr algn="just"/>
            <a:r>
              <a:rPr lang="fr-FR" dirty="0" smtClean="0"/>
              <a:t>Sollicité </a:t>
            </a:r>
            <a:r>
              <a:rPr lang="fr-FR" dirty="0"/>
              <a:t>par le Président ou le bureau de l’Union Départementale, il peut être chargé de missions ponctuelles et </a:t>
            </a:r>
            <a:r>
              <a:rPr lang="fr-FR" dirty="0" smtClean="0"/>
              <a:t>précises, </a:t>
            </a:r>
            <a:r>
              <a:rPr lang="fr-FR" dirty="0"/>
              <a:t>représenter l’Union Départementale lors des </a:t>
            </a:r>
            <a:r>
              <a:rPr lang="fr-FR" dirty="0" smtClean="0"/>
              <a:t>manifestations, </a:t>
            </a:r>
            <a:r>
              <a:rPr lang="fr-FR" dirty="0"/>
              <a:t>remettre, à cette occasion, des décorations en son nom.</a:t>
            </a:r>
          </a:p>
          <a:p>
            <a:pPr algn="just"/>
            <a:endParaRPr lang="fr-FR" dirty="0" smtClean="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70412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Rappels sur les droits et obligations des </a:t>
            </a:r>
            <a:r>
              <a:rPr lang="fr-FR" dirty="0" smtClean="0"/>
              <a:t>Amicales (Associations de loi 1901)</a:t>
            </a:r>
            <a:endParaRPr lang="fr-FR" dirty="0"/>
          </a:p>
        </p:txBody>
      </p:sp>
      <p:sp>
        <p:nvSpPr>
          <p:cNvPr id="3" name="Espace réservé du contenu 2"/>
          <p:cNvSpPr>
            <a:spLocks noGrp="1"/>
          </p:cNvSpPr>
          <p:nvPr>
            <p:ph idx="1"/>
          </p:nvPr>
        </p:nvSpPr>
        <p:spPr>
          <a:xfrm>
            <a:off x="677333" y="2160589"/>
            <a:ext cx="9189873" cy="4489593"/>
          </a:xfrm>
        </p:spPr>
        <p:txBody>
          <a:bodyPr>
            <a:normAutofit fontScale="77500" lnSpcReduction="20000"/>
          </a:bodyPr>
          <a:lstStyle/>
          <a:p>
            <a:r>
              <a:rPr lang="fr-FR" dirty="0" smtClean="0"/>
              <a:t>Pour </a:t>
            </a:r>
            <a:r>
              <a:rPr lang="fr-FR" dirty="0"/>
              <a:t>vous aider : </a:t>
            </a:r>
            <a:endParaRPr lang="fr-FR" dirty="0" smtClean="0"/>
          </a:p>
          <a:p>
            <a:pPr lvl="1"/>
            <a:r>
              <a:rPr lang="fr-FR" b="1" dirty="0" smtClean="0">
                <a:solidFill>
                  <a:schemeClr val="tx1"/>
                </a:solidFill>
                <a:hlinkClick r:id="rId2"/>
              </a:rPr>
              <a:t>https</a:t>
            </a:r>
            <a:r>
              <a:rPr lang="fr-FR" b="1" dirty="0">
                <a:solidFill>
                  <a:schemeClr val="tx1"/>
                </a:solidFill>
                <a:hlinkClick r:id="rId2"/>
              </a:rPr>
              <a:t>://</a:t>
            </a:r>
            <a:r>
              <a:rPr lang="fr-FR" b="1" dirty="0" smtClean="0">
                <a:solidFill>
                  <a:schemeClr val="tx1"/>
                </a:solidFill>
                <a:hlinkClick r:id="rId2"/>
              </a:rPr>
              <a:t>www.service-public.fr/associations</a:t>
            </a:r>
            <a:endParaRPr lang="fr-FR" b="1" dirty="0" smtClean="0">
              <a:solidFill>
                <a:schemeClr val="tx1"/>
              </a:solidFill>
            </a:endParaRPr>
          </a:p>
          <a:p>
            <a:pPr lvl="1"/>
            <a:r>
              <a:rPr lang="fr-FR" b="1" dirty="0">
                <a:solidFill>
                  <a:schemeClr val="tx1"/>
                </a:solidFill>
                <a:hlinkClick r:id="rId3" tooltip="http://www.associations.gouv.fr - Nouvelle fenêtre"/>
              </a:rPr>
              <a:t>http://www.associations.gouv.fr</a:t>
            </a:r>
            <a:r>
              <a:rPr lang="fr-FR" dirty="0">
                <a:solidFill>
                  <a:schemeClr val="tx1"/>
                </a:solidFill>
                <a:hlinkClick r:id="rId3" tooltip="http://www.associations.gouv.fr - Nouvelle fenêtre"/>
              </a:rPr>
              <a:t> </a:t>
            </a:r>
            <a:endParaRPr lang="fr-FR" dirty="0">
              <a:solidFill>
                <a:schemeClr val="tx1"/>
              </a:solidFill>
            </a:endParaRPr>
          </a:p>
          <a:p>
            <a:r>
              <a:rPr lang="fr-FR" dirty="0" smtClean="0"/>
              <a:t>Aspect « statutaire » :</a:t>
            </a:r>
          </a:p>
          <a:p>
            <a:pPr lvl="1"/>
            <a:r>
              <a:rPr lang="fr-FR" dirty="0" smtClean="0"/>
              <a:t>Déclaration de création d’une Association (</a:t>
            </a:r>
            <a:r>
              <a:rPr lang="fr-FR" dirty="0" err="1" smtClean="0"/>
              <a:t>cerfa</a:t>
            </a:r>
            <a:r>
              <a:rPr lang="fr-FR" dirty="0" smtClean="0"/>
              <a:t> n°13973*02)</a:t>
            </a:r>
          </a:p>
          <a:p>
            <a:pPr lvl="1"/>
            <a:r>
              <a:rPr lang="fr-FR" dirty="0" smtClean="0"/>
              <a:t>Déclaration de modification statutaire (titre, objet, siège, adresse, dissolution) d’une Association </a:t>
            </a:r>
            <a:r>
              <a:rPr lang="fr-FR" dirty="0"/>
              <a:t>(</a:t>
            </a:r>
            <a:r>
              <a:rPr lang="fr-FR" dirty="0" err="1"/>
              <a:t>cerfa</a:t>
            </a:r>
            <a:r>
              <a:rPr lang="fr-FR" dirty="0"/>
              <a:t> </a:t>
            </a:r>
            <a:r>
              <a:rPr lang="fr-FR" dirty="0" smtClean="0"/>
              <a:t>n°13972*02</a:t>
            </a:r>
            <a:r>
              <a:rPr lang="fr-FR" dirty="0"/>
              <a:t>)</a:t>
            </a:r>
          </a:p>
          <a:p>
            <a:pPr lvl="1"/>
            <a:r>
              <a:rPr lang="fr-FR" dirty="0" smtClean="0"/>
              <a:t>Déclaration de modification du conseil d’administration </a:t>
            </a:r>
            <a:r>
              <a:rPr lang="fr-FR" dirty="0"/>
              <a:t>d’une Association (</a:t>
            </a:r>
            <a:r>
              <a:rPr lang="fr-FR" dirty="0" err="1"/>
              <a:t>cerfa</a:t>
            </a:r>
            <a:r>
              <a:rPr lang="fr-FR" dirty="0"/>
              <a:t> </a:t>
            </a:r>
            <a:r>
              <a:rPr lang="fr-FR" dirty="0" smtClean="0"/>
              <a:t>n°13971*02</a:t>
            </a:r>
            <a:r>
              <a:rPr lang="fr-FR" dirty="0"/>
              <a:t>)</a:t>
            </a:r>
          </a:p>
          <a:p>
            <a:r>
              <a:rPr lang="fr-FR" dirty="0" smtClean="0"/>
              <a:t>Aspect « fonctionnement » :</a:t>
            </a:r>
          </a:p>
          <a:p>
            <a:pPr lvl="1"/>
            <a:r>
              <a:rPr lang="fr-FR" dirty="0" smtClean="0"/>
              <a:t>Règlement interne ou intérieur fixant le cadre de la relation Amicale – </a:t>
            </a:r>
            <a:r>
              <a:rPr lang="fr-FR" dirty="0" err="1" smtClean="0"/>
              <a:t>Amicalistes</a:t>
            </a:r>
            <a:r>
              <a:rPr lang="fr-FR" dirty="0" smtClean="0"/>
              <a:t> avec les droits et obligations de chacun mais aussi les règles de fonctionnement (attention à la discrimination)</a:t>
            </a:r>
          </a:p>
          <a:p>
            <a:r>
              <a:rPr lang="fr-FR" dirty="0" smtClean="0"/>
              <a:t>Aspect « financier » :</a:t>
            </a:r>
          </a:p>
          <a:p>
            <a:pPr lvl="1"/>
            <a:r>
              <a:rPr lang="fr-FR" dirty="0" smtClean="0"/>
              <a:t>Suivi des cotisations (Qui paie ? Combien ?)</a:t>
            </a:r>
          </a:p>
          <a:p>
            <a:pPr lvl="1"/>
            <a:r>
              <a:rPr lang="fr-FR" dirty="0" smtClean="0"/>
              <a:t>Suivi des recettes (Dons, subventions, recettes de loteries, tombolas, buvettes, braderies …)</a:t>
            </a:r>
          </a:p>
          <a:p>
            <a:pPr lvl="1"/>
            <a:r>
              <a:rPr lang="fr-FR" dirty="0" smtClean="0"/>
              <a:t>Suivi des dépenses (avec les pièces comptables)</a:t>
            </a:r>
          </a:p>
          <a:p>
            <a:pPr lvl="1"/>
            <a:r>
              <a:rPr lang="fr-FR" dirty="0" smtClean="0"/>
              <a:t>Obligation du respect des règles comptables</a:t>
            </a:r>
            <a:endParaRPr lang="fr-FR" dirty="0"/>
          </a:p>
        </p:txBody>
      </p:sp>
      <p:pic>
        <p:nvPicPr>
          <p:cNvPr id="4" name="Image 3" descr="C:\Users\skozak\Desktop\Blason UDSP version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3672902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 des associations</a:t>
            </a:r>
            <a:endParaRPr lang="fr-FR" dirty="0"/>
          </a:p>
        </p:txBody>
      </p:sp>
      <p:sp>
        <p:nvSpPr>
          <p:cNvPr id="3" name="Espace réservé du contenu 2"/>
          <p:cNvSpPr>
            <a:spLocks noGrp="1"/>
          </p:cNvSpPr>
          <p:nvPr>
            <p:ph idx="1"/>
          </p:nvPr>
        </p:nvSpPr>
        <p:spPr>
          <a:xfrm>
            <a:off x="677334" y="1834017"/>
            <a:ext cx="9189873" cy="4489593"/>
          </a:xfrm>
        </p:spPr>
        <p:txBody>
          <a:bodyPr>
            <a:normAutofit/>
          </a:bodyPr>
          <a:lstStyle/>
          <a:p>
            <a:r>
              <a:rPr lang="fr-FR" dirty="0"/>
              <a:t>La loi du 1</a:t>
            </a:r>
            <a:r>
              <a:rPr lang="fr-FR" baseline="30000" dirty="0"/>
              <a:t>er</a:t>
            </a:r>
            <a:r>
              <a:rPr lang="fr-FR" dirty="0"/>
              <a:t> juillet 1901 relative au contrat d’association n’édicte </a:t>
            </a:r>
            <a:r>
              <a:rPr lang="fr-FR" u="sng" dirty="0"/>
              <a:t>aucune prescription en matière comptable</a:t>
            </a:r>
            <a:r>
              <a:rPr lang="fr-FR" dirty="0"/>
              <a:t>, à l’exception des congrégations religieuses. </a:t>
            </a:r>
            <a:endParaRPr lang="fr-FR" dirty="0" smtClean="0"/>
          </a:p>
          <a:p>
            <a:endParaRPr lang="fr-FR" dirty="0"/>
          </a:p>
          <a:p>
            <a:r>
              <a:rPr lang="fr-FR" dirty="0"/>
              <a:t>Afin d’apprécier les obligations propres à chaque association, il convient  d’examiner, la nature de l’activité, sa taille, l’environnement réglementaire, l’importance des financements d’origine publique</a:t>
            </a:r>
            <a:r>
              <a:rPr lang="fr-FR" dirty="0" smtClean="0"/>
              <a:t>.</a:t>
            </a:r>
          </a:p>
          <a:p>
            <a:endParaRPr lang="fr-FR" dirty="0"/>
          </a:p>
          <a:p>
            <a:r>
              <a:rPr lang="fr-FR" dirty="0"/>
              <a:t>Les associations non assujetties à la réglementation comptable peuvent établir volontairement des comptes, soit en l’indiquant dans les statuts, soit spontanément. Dans ce cas elles devront respecter la réglementation comptable.</a:t>
            </a:r>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1656915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 des associations</a:t>
            </a:r>
            <a:endParaRPr lang="fr-FR" dirty="0"/>
          </a:p>
        </p:txBody>
      </p:sp>
      <p:sp>
        <p:nvSpPr>
          <p:cNvPr id="3" name="Espace réservé du contenu 2"/>
          <p:cNvSpPr>
            <a:spLocks noGrp="1"/>
          </p:cNvSpPr>
          <p:nvPr>
            <p:ph idx="1"/>
          </p:nvPr>
        </p:nvSpPr>
        <p:spPr>
          <a:xfrm>
            <a:off x="677334" y="1651137"/>
            <a:ext cx="9189873" cy="4489593"/>
          </a:xfrm>
        </p:spPr>
        <p:txBody>
          <a:bodyPr>
            <a:normAutofit/>
          </a:bodyPr>
          <a:lstStyle/>
          <a:p>
            <a:r>
              <a:rPr lang="fr-FR" dirty="0"/>
              <a:t>Les associations faisant l’objet d’un </a:t>
            </a:r>
            <a:r>
              <a:rPr lang="fr-FR" b="1" dirty="0"/>
              <a:t>financement public </a:t>
            </a:r>
            <a:r>
              <a:rPr lang="fr-FR" dirty="0"/>
              <a:t>ou de </a:t>
            </a:r>
            <a:r>
              <a:rPr lang="fr-FR" b="1" dirty="0"/>
              <a:t>garantie d’emprunt ont</a:t>
            </a:r>
            <a:r>
              <a:rPr lang="fr-FR" dirty="0"/>
              <a:t> </a:t>
            </a:r>
            <a:r>
              <a:rPr lang="fr-FR" b="1" dirty="0"/>
              <a:t>des obligations comptables selon</a:t>
            </a:r>
            <a:r>
              <a:rPr lang="fr-FR" dirty="0"/>
              <a:t> les seuils suivants </a:t>
            </a:r>
            <a:r>
              <a:rPr lang="fr-FR" dirty="0" smtClean="0"/>
              <a:t>:</a:t>
            </a:r>
          </a:p>
          <a:p>
            <a:endParaRPr lang="fr-FR" dirty="0"/>
          </a:p>
          <a:p>
            <a:pPr lvl="1"/>
            <a:r>
              <a:rPr lang="fr-FR" dirty="0"/>
              <a:t>Subvention inférieure à 23000 €. Lors de la demande, budget de l’association, pas de pièces comptables à produire</a:t>
            </a:r>
          </a:p>
          <a:p>
            <a:pPr lvl="1"/>
            <a:r>
              <a:rPr lang="fr-FR" dirty="0"/>
              <a:t>Subvention  supérieure à 23000 €. Lors de la demande, budget de l’association, comptes annuels approuvés par l’AGO, rapport d’activité, rapport du commissaire aux comptes </a:t>
            </a:r>
            <a:r>
              <a:rPr lang="fr-FR" i="1" dirty="0"/>
              <a:t>si obligation d’y recourir</a:t>
            </a:r>
            <a:endParaRPr lang="fr-FR" dirty="0"/>
          </a:p>
          <a:p>
            <a:pPr lvl="1"/>
            <a:r>
              <a:rPr lang="fr-FR" dirty="0"/>
              <a:t>Les associations ayant reçu annuellement de l’Etat ou de ses établissements publics ou des collectivités locales, une ou plusieurs subventions de plus de 153 000 € ont des prescriptions en matière de comptabilité et de contrôle externe (obligation d’un commissaire aux comptes).</a:t>
            </a:r>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268081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 des associations</a:t>
            </a:r>
            <a:endParaRPr lang="fr-FR" dirty="0"/>
          </a:p>
        </p:txBody>
      </p:sp>
      <p:sp>
        <p:nvSpPr>
          <p:cNvPr id="3" name="Espace réservé du contenu 2"/>
          <p:cNvSpPr>
            <a:spLocks noGrp="1"/>
          </p:cNvSpPr>
          <p:nvPr>
            <p:ph idx="1"/>
          </p:nvPr>
        </p:nvSpPr>
        <p:spPr>
          <a:xfrm>
            <a:off x="677334" y="1768703"/>
            <a:ext cx="9189873" cy="4489593"/>
          </a:xfrm>
        </p:spPr>
        <p:txBody>
          <a:bodyPr>
            <a:normAutofit/>
          </a:bodyPr>
          <a:lstStyle/>
          <a:p>
            <a:r>
              <a:rPr lang="fr-FR" dirty="0"/>
              <a:t>En règle générale, les Amicales étant des petites structures, </a:t>
            </a:r>
            <a:r>
              <a:rPr lang="fr-FR" dirty="0" smtClean="0"/>
              <a:t>elles ne </a:t>
            </a:r>
            <a:r>
              <a:rPr lang="fr-FR" dirty="0"/>
              <a:t>sont pas soumises à une réglementation comptable, sauf dispositions contraires dans leurs </a:t>
            </a:r>
            <a:r>
              <a:rPr lang="fr-FR" b="1" dirty="0"/>
              <a:t>statuts</a:t>
            </a:r>
            <a:r>
              <a:rPr lang="fr-FR" dirty="0"/>
              <a:t> ou rémunération d’un dirigeant</a:t>
            </a:r>
            <a:r>
              <a:rPr lang="fr-FR" dirty="0" smtClean="0"/>
              <a:t>.</a:t>
            </a:r>
          </a:p>
          <a:p>
            <a:endParaRPr lang="fr-FR" dirty="0"/>
          </a:p>
          <a:p>
            <a:r>
              <a:rPr lang="fr-FR" dirty="0"/>
              <a:t>Toutefois les associations sans réglementation comptable ont tout intérêt à tenir une comptabilité fiable et probante afin d’assurer au mieux la présentation des comptes aux adhérents </a:t>
            </a:r>
            <a:r>
              <a:rPr lang="fr-FR" dirty="0" smtClean="0"/>
              <a:t>(responsabilité </a:t>
            </a:r>
            <a:r>
              <a:rPr lang="fr-FR" dirty="0"/>
              <a:t>des dirigeants en matière </a:t>
            </a:r>
            <a:r>
              <a:rPr lang="fr-FR" dirty="0" smtClean="0"/>
              <a:t>comptable).</a:t>
            </a:r>
            <a:endParaRPr lang="fr-FR" dirty="0"/>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3446316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 des associations</a:t>
            </a:r>
            <a:endParaRPr lang="fr-FR" dirty="0"/>
          </a:p>
        </p:txBody>
      </p:sp>
      <p:sp>
        <p:nvSpPr>
          <p:cNvPr id="3" name="Espace réservé du contenu 2"/>
          <p:cNvSpPr>
            <a:spLocks noGrp="1"/>
          </p:cNvSpPr>
          <p:nvPr>
            <p:ph idx="1"/>
          </p:nvPr>
        </p:nvSpPr>
        <p:spPr>
          <a:xfrm>
            <a:off x="677333" y="2160589"/>
            <a:ext cx="9189873" cy="4489593"/>
          </a:xfrm>
        </p:spPr>
        <p:txBody>
          <a:bodyPr>
            <a:normAutofit/>
          </a:bodyPr>
          <a:lstStyle/>
          <a:p>
            <a:r>
              <a:rPr lang="fr-FR" b="1" u="sng" dirty="0"/>
              <a:t>Tenue de la </a:t>
            </a:r>
            <a:r>
              <a:rPr lang="fr-FR" b="1" u="sng" dirty="0" smtClean="0"/>
              <a:t>comptabilité :</a:t>
            </a:r>
            <a:endParaRPr lang="fr-FR" dirty="0"/>
          </a:p>
          <a:p>
            <a:pPr lvl="1"/>
            <a:r>
              <a:rPr lang="fr-FR" dirty="0"/>
              <a:t>Les associations  tiennent un état de leurs recettes et de leurs dépenses </a:t>
            </a:r>
            <a:r>
              <a:rPr lang="fr-FR" dirty="0" smtClean="0"/>
              <a:t>sur </a:t>
            </a:r>
            <a:r>
              <a:rPr lang="fr-FR" dirty="0"/>
              <a:t>un </a:t>
            </a:r>
            <a:r>
              <a:rPr lang="fr-FR" b="1" dirty="0"/>
              <a:t>Livre journal caisse</a:t>
            </a:r>
            <a:r>
              <a:rPr lang="fr-FR" b="1" dirty="0" smtClean="0"/>
              <a:t>.</a:t>
            </a:r>
          </a:p>
          <a:p>
            <a:pPr lvl="1"/>
            <a:endParaRPr lang="fr-FR" dirty="0"/>
          </a:p>
          <a:p>
            <a:pPr lvl="1"/>
            <a:r>
              <a:rPr lang="fr-FR" dirty="0"/>
              <a:t>Elles dressent chaque année l’</a:t>
            </a:r>
            <a:r>
              <a:rPr lang="fr-FR" b="1" dirty="0"/>
              <a:t>état inventorié </a:t>
            </a:r>
            <a:r>
              <a:rPr lang="fr-FR" dirty="0"/>
              <a:t>de leurs biens meubles et immeubles ainsi que le </a:t>
            </a:r>
            <a:r>
              <a:rPr lang="fr-FR" b="1" dirty="0"/>
              <a:t>compte financier </a:t>
            </a:r>
            <a:r>
              <a:rPr lang="fr-FR" dirty="0" smtClean="0"/>
              <a:t>de </a:t>
            </a:r>
            <a:r>
              <a:rPr lang="fr-FR" dirty="0"/>
              <a:t>l’exercice écoulé</a:t>
            </a:r>
            <a:r>
              <a:rPr lang="fr-FR" dirty="0" smtClean="0"/>
              <a:t>.</a:t>
            </a:r>
          </a:p>
          <a:p>
            <a:pPr lvl="1"/>
            <a:endParaRPr lang="fr-FR" dirty="0"/>
          </a:p>
          <a:p>
            <a:pPr lvl="1"/>
            <a:r>
              <a:rPr lang="fr-FR" dirty="0"/>
              <a:t>Ces états sont conservés </a:t>
            </a:r>
            <a:r>
              <a:rPr lang="fr-FR" b="1" dirty="0"/>
              <a:t>5 ans</a:t>
            </a:r>
            <a:r>
              <a:rPr lang="fr-FR" dirty="0"/>
              <a:t> avec les pièces justificatives, registres et documents de comptabilité.</a:t>
            </a:r>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2606085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13" y="1201800"/>
            <a:ext cx="7727680" cy="5465008"/>
          </a:xfrm>
          <a:prstGeom prst="rect">
            <a:avLst/>
          </a:prstGeom>
        </p:spPr>
      </p:pic>
    </p:spTree>
    <p:extLst>
      <p:ext uri="{BB962C8B-B14F-4D97-AF65-F5344CB8AC3E}">
        <p14:creationId xmlns:p14="http://schemas.microsoft.com/office/powerpoint/2010/main" val="3065703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sp>
        <p:nvSpPr>
          <p:cNvPr id="3" name="Espace réservé du contenu 2"/>
          <p:cNvSpPr>
            <a:spLocks noGrp="1"/>
          </p:cNvSpPr>
          <p:nvPr>
            <p:ph idx="1"/>
          </p:nvPr>
        </p:nvSpPr>
        <p:spPr>
          <a:xfrm>
            <a:off x="677334" y="1512917"/>
            <a:ext cx="8596668" cy="4528446"/>
          </a:xfrm>
        </p:spPr>
        <p:txBody>
          <a:bodyPr/>
          <a:lstStyle/>
          <a:p>
            <a:r>
              <a:rPr lang="fr-FR" dirty="0" smtClean="0"/>
              <a:t>Une procédure récente pour aider les adhérents (actifs, retraités) en difficulté :</a:t>
            </a:r>
          </a:p>
          <a:p>
            <a:pPr marL="0" indent="0">
              <a:buNone/>
            </a:pPr>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54" name="Rectangle 1"/>
          <p:cNvSpPr>
            <a:spLocks noChangeArrowheads="1"/>
          </p:cNvSpPr>
          <p:nvPr/>
        </p:nvSpPr>
        <p:spPr bwMode="auto">
          <a:xfrm>
            <a:off x="499571" y="2430448"/>
            <a:ext cx="1793875" cy="825500"/>
          </a:xfrm>
          <a:prstGeom prst="rect">
            <a:avLst/>
          </a:prstGeom>
          <a:solidFill>
            <a:srgbClr val="92D05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Demande d’un agent du SDIS ou d’un retraité adhérents à l’UDSP62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à coins arrondis 2"/>
          <p:cNvSpPr>
            <a:spLocks noChangeArrowheads="1"/>
          </p:cNvSpPr>
          <p:nvPr/>
        </p:nvSpPr>
        <p:spPr bwMode="auto">
          <a:xfrm>
            <a:off x="3124163" y="3152876"/>
            <a:ext cx="979488" cy="62865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Assistante sociale (A.S.)</a:t>
            </a:r>
            <a:endParaRPr kumimoji="0" lang="fr-FR" altLang="fr-FR" sz="1800" b="0" i="0" u="none" strike="noStrike" cap="none" normalizeH="0" baseline="0" dirty="0" smtClean="0">
              <a:ln>
                <a:noFill/>
              </a:ln>
              <a:solidFill>
                <a:schemeClr val="bg1"/>
              </a:solidFill>
              <a:effectLst/>
              <a:latin typeface="Arial" panose="020B0604020202020204" pitchFamily="34" charset="0"/>
            </a:endParaRPr>
          </a:p>
        </p:txBody>
      </p:sp>
      <p:sp>
        <p:nvSpPr>
          <p:cNvPr id="56" name="Rectangle à coins arrondis 3"/>
          <p:cNvSpPr>
            <a:spLocks noChangeArrowheads="1"/>
          </p:cNvSpPr>
          <p:nvPr/>
        </p:nvSpPr>
        <p:spPr bwMode="auto">
          <a:xfrm>
            <a:off x="3154363" y="1913573"/>
            <a:ext cx="1406525" cy="968375"/>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Président d’Amicale              Chef de Centre        Membre du CA UDSP62  Bureau des Anciens  …</a:t>
            </a:r>
            <a:endParaRPr kumimoji="0" lang="fr-FR" altLang="fr-FR" sz="1800" b="0" i="0" u="none" strike="noStrike" cap="none" normalizeH="0" baseline="0" dirty="0" smtClean="0">
              <a:ln>
                <a:noFill/>
              </a:ln>
              <a:solidFill>
                <a:schemeClr val="bg1"/>
              </a:solidFill>
              <a:effectLst/>
              <a:latin typeface="Arial" panose="020B0604020202020204" pitchFamily="34" charset="0"/>
            </a:endParaRPr>
          </a:p>
        </p:txBody>
      </p:sp>
      <p:cxnSp>
        <p:nvCxnSpPr>
          <p:cNvPr id="57" name="Connecteur droit avec flèche 56"/>
          <p:cNvCxnSpPr>
            <a:stCxn id="54" idx="3"/>
          </p:cNvCxnSpPr>
          <p:nvPr/>
        </p:nvCxnSpPr>
        <p:spPr>
          <a:xfrm flipV="1">
            <a:off x="2293446" y="2387585"/>
            <a:ext cx="860917" cy="455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2285292" y="2852597"/>
            <a:ext cx="813508" cy="4835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H="1">
            <a:off x="6715587" y="6214024"/>
            <a:ext cx="10566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rganigramme : Décision 7"/>
          <p:cNvSpPr>
            <a:spLocks noChangeArrowheads="1"/>
          </p:cNvSpPr>
          <p:nvPr/>
        </p:nvSpPr>
        <p:spPr bwMode="auto">
          <a:xfrm>
            <a:off x="4133744" y="2929573"/>
            <a:ext cx="1703388" cy="1050925"/>
          </a:xfrm>
          <a:prstGeom prst="flowChartDecision">
            <a:avLst/>
          </a:prstGeom>
          <a:solidFill>
            <a:srgbClr val="FFFF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Gestion du cas et montage du dossier</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1" name="Organigramme : Connecteur 9"/>
          <p:cNvSpPr>
            <a:spLocks noChangeArrowheads="1"/>
          </p:cNvSpPr>
          <p:nvPr/>
        </p:nvSpPr>
        <p:spPr bwMode="auto">
          <a:xfrm>
            <a:off x="6014895" y="2113309"/>
            <a:ext cx="1579563" cy="1122362"/>
          </a:xfrm>
          <a:prstGeom prst="flowChartConnector">
            <a:avLst/>
          </a:prstGeom>
          <a:solidFill>
            <a:srgbClr val="92D05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Gestion « traditionnelle » sans aide extérieure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2" name="Organigramme : Connecteur 10"/>
          <p:cNvSpPr>
            <a:spLocks noChangeArrowheads="1"/>
          </p:cNvSpPr>
          <p:nvPr/>
        </p:nvSpPr>
        <p:spPr bwMode="auto">
          <a:xfrm>
            <a:off x="5995172" y="3418580"/>
            <a:ext cx="1579562" cy="1122362"/>
          </a:xfrm>
          <a:prstGeom prst="flowChartConnector">
            <a:avLst/>
          </a:prstGeom>
          <a:solidFill>
            <a:srgbClr val="92D05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Besoin d’une aide extérieure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63" name="Connecteur droit avec flèche 62"/>
          <p:cNvCxnSpPr/>
          <p:nvPr/>
        </p:nvCxnSpPr>
        <p:spPr>
          <a:xfrm>
            <a:off x="5322976" y="3805844"/>
            <a:ext cx="691919" cy="354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61" idx="2"/>
          </p:cNvCxnSpPr>
          <p:nvPr/>
        </p:nvCxnSpPr>
        <p:spPr>
          <a:xfrm flipV="1">
            <a:off x="5322976" y="2674490"/>
            <a:ext cx="691919" cy="478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à coins arrondis 13"/>
          <p:cNvSpPr>
            <a:spLocks noChangeArrowheads="1"/>
          </p:cNvSpPr>
          <p:nvPr/>
        </p:nvSpPr>
        <p:spPr bwMode="auto">
          <a:xfrm>
            <a:off x="8030009" y="3697980"/>
            <a:ext cx="1127125" cy="563562"/>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Délégué social UDSP62 </a:t>
            </a:r>
            <a:endParaRPr kumimoji="0" lang="fr-FR" altLang="fr-FR" sz="1800" b="0" i="0" u="none" strike="noStrike" cap="none" normalizeH="0" baseline="0" dirty="0" smtClean="0">
              <a:ln>
                <a:noFill/>
              </a:ln>
              <a:solidFill>
                <a:schemeClr val="bg1"/>
              </a:solidFill>
              <a:effectLst/>
              <a:latin typeface="Arial" panose="020B0604020202020204" pitchFamily="34" charset="0"/>
            </a:endParaRPr>
          </a:p>
        </p:txBody>
      </p:sp>
      <p:cxnSp>
        <p:nvCxnSpPr>
          <p:cNvPr id="66" name="Connecteur droit avec flèche 65"/>
          <p:cNvCxnSpPr/>
          <p:nvPr/>
        </p:nvCxnSpPr>
        <p:spPr>
          <a:xfrm>
            <a:off x="7594458" y="3979761"/>
            <a:ext cx="4355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Organigramme : Décision 15"/>
          <p:cNvSpPr>
            <a:spLocks noChangeArrowheads="1"/>
          </p:cNvSpPr>
          <p:nvPr/>
        </p:nvSpPr>
        <p:spPr bwMode="auto">
          <a:xfrm>
            <a:off x="4825846" y="5604120"/>
            <a:ext cx="1905000" cy="1216025"/>
          </a:xfrm>
          <a:prstGeom prst="flowChartDecision">
            <a:avLst/>
          </a:prstGeom>
          <a:solidFill>
            <a:srgbClr val="FFFF0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Décision du bureau UDSP62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8" name="Organigramme : Connecteur 16"/>
          <p:cNvSpPr>
            <a:spLocks noChangeArrowheads="1"/>
          </p:cNvSpPr>
          <p:nvPr/>
        </p:nvSpPr>
        <p:spPr bwMode="auto">
          <a:xfrm>
            <a:off x="7812233" y="4500807"/>
            <a:ext cx="1501775" cy="1009650"/>
          </a:xfrm>
          <a:prstGeom prst="flowChartConnector">
            <a:avLst/>
          </a:prstGeom>
          <a:solidFill>
            <a:srgbClr val="92D05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Contacts avec Délégué d’Arrondissement, Président d’Amicale</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9" name="Organigramme : Connecteur 17"/>
          <p:cNvSpPr>
            <a:spLocks noChangeArrowheads="1"/>
          </p:cNvSpPr>
          <p:nvPr/>
        </p:nvSpPr>
        <p:spPr bwMode="auto">
          <a:xfrm>
            <a:off x="7772227" y="5818319"/>
            <a:ext cx="1501775" cy="1009650"/>
          </a:xfrm>
          <a:prstGeom prst="flowChartConnector">
            <a:avLst/>
          </a:prstGeom>
          <a:solidFill>
            <a:srgbClr val="92D05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Présentation de la synthèse du cas + expression de l’aide souhaitée</a:t>
            </a: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0" name="Organigramme : Connecteur 18"/>
          <p:cNvSpPr>
            <a:spLocks noChangeArrowheads="1"/>
          </p:cNvSpPr>
          <p:nvPr/>
        </p:nvSpPr>
        <p:spPr bwMode="auto">
          <a:xfrm>
            <a:off x="1692121" y="5622869"/>
            <a:ext cx="1501775" cy="1009650"/>
          </a:xfrm>
          <a:prstGeom prst="flowChartConnector">
            <a:avLst/>
          </a:prstGeom>
          <a:solidFill>
            <a:srgbClr val="FF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Décision négative : Information de l’A.S. qui continuera le suivi du cas</a:t>
            </a:r>
            <a:endParaRPr kumimoji="0" lang="fr-FR" altLang="fr-F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1" name="Organigramme : Connecteur 19"/>
          <p:cNvSpPr>
            <a:spLocks noChangeArrowheads="1"/>
          </p:cNvSpPr>
          <p:nvPr/>
        </p:nvSpPr>
        <p:spPr bwMode="auto">
          <a:xfrm>
            <a:off x="1692121" y="4190003"/>
            <a:ext cx="1631950" cy="1335087"/>
          </a:xfrm>
          <a:prstGeom prst="flowChartConnector">
            <a:avLst/>
          </a:prstGeom>
          <a:solidFill>
            <a:srgbClr val="00FF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Décision positive : Information de l’A.S. pour bouclage du dossier. Le délégué social assure le suivi des retours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cxnSp>
        <p:nvCxnSpPr>
          <p:cNvPr id="72" name="Connecteur droit avec flèche 71"/>
          <p:cNvCxnSpPr/>
          <p:nvPr/>
        </p:nvCxnSpPr>
        <p:spPr>
          <a:xfrm>
            <a:off x="3749040" y="2942704"/>
            <a:ext cx="9467" cy="168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a:off x="8547360" y="4293162"/>
            <a:ext cx="0" cy="207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flipH="1" flipV="1">
            <a:off x="3258984" y="5128331"/>
            <a:ext cx="1566862" cy="10962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cxnSp>
        <p:nvCxnSpPr>
          <p:cNvPr id="85" name="Connecteur droit avec flèche 84"/>
          <p:cNvCxnSpPr/>
          <p:nvPr/>
        </p:nvCxnSpPr>
        <p:spPr>
          <a:xfrm>
            <a:off x="8547360" y="5576092"/>
            <a:ext cx="0" cy="2076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a:endCxn id="70" idx="6"/>
          </p:cNvCxnSpPr>
          <p:nvPr/>
        </p:nvCxnSpPr>
        <p:spPr>
          <a:xfrm flipH="1" flipV="1">
            <a:off x="3193896" y="6127694"/>
            <a:ext cx="1638828" cy="948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Flèche vers le bas 4"/>
          <p:cNvSpPr/>
          <p:nvPr/>
        </p:nvSpPr>
        <p:spPr>
          <a:xfrm rot="2315686">
            <a:off x="8829190" y="3037956"/>
            <a:ext cx="259292" cy="8761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13"/>
          <p:cNvSpPr>
            <a:spLocks noChangeArrowheads="1"/>
          </p:cNvSpPr>
          <p:nvPr/>
        </p:nvSpPr>
        <p:spPr bwMode="auto">
          <a:xfrm>
            <a:off x="9214427" y="2551936"/>
            <a:ext cx="2215573" cy="563562"/>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Capitaine Nicolas GALAND</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100" dirty="0" smtClean="0">
                <a:solidFill>
                  <a:schemeClr val="bg1"/>
                </a:solidFill>
                <a:latin typeface="Calibri" panose="020F0502020204030204" pitchFamily="34" charset="0"/>
                <a:cs typeface="Times New Roman" panose="02020603050405020304" pitchFamily="18" charset="0"/>
              </a:rPr>
              <a:t>Capitaine Christophe KRAJEWSKI</a:t>
            </a:r>
            <a:endParaRPr kumimoji="0" lang="fr-FR" altLang="fr-FR" sz="18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6302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519" y="415428"/>
            <a:ext cx="8596668" cy="1320800"/>
          </a:xfrm>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Titre 1"/>
          <p:cNvSpPr txBox="1">
            <a:spLocks/>
          </p:cNvSpPr>
          <p:nvPr/>
        </p:nvSpPr>
        <p:spPr>
          <a:xfrm>
            <a:off x="4067263" y="458779"/>
            <a:ext cx="2308599" cy="7701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i="1" dirty="0" smtClean="0">
                <a:solidFill>
                  <a:srgbClr val="FF0000"/>
                </a:solidFill>
              </a:rPr>
              <a:t>ASSO 18</a:t>
            </a:r>
            <a:endParaRPr lang="fr-FR" b="1" i="1" dirty="0">
              <a:solidFill>
                <a:srgbClr val="FF0000"/>
              </a:solidFill>
            </a:endParaRPr>
          </a:p>
        </p:txBody>
      </p:sp>
      <p:pic>
        <p:nvPicPr>
          <p:cNvPr id="7" name="Image 6"/>
          <p:cNvPicPr>
            <a:picLocks noChangeAspect="1"/>
          </p:cNvPicPr>
          <p:nvPr/>
        </p:nvPicPr>
        <p:blipFill>
          <a:blip r:embed="rId3"/>
          <a:stretch>
            <a:fillRect/>
          </a:stretch>
        </p:blipFill>
        <p:spPr>
          <a:xfrm>
            <a:off x="6702724" y="457200"/>
            <a:ext cx="3006542" cy="1875254"/>
          </a:xfrm>
          <a:prstGeom prst="rect">
            <a:avLst/>
          </a:prstGeom>
        </p:spPr>
      </p:pic>
      <p:sp>
        <p:nvSpPr>
          <p:cNvPr id="9" name="Titre 1"/>
          <p:cNvSpPr txBox="1">
            <a:spLocks/>
          </p:cNvSpPr>
          <p:nvPr/>
        </p:nvSpPr>
        <p:spPr>
          <a:xfrm>
            <a:off x="466519" y="1670858"/>
            <a:ext cx="8708163" cy="39402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dirty="0" smtClean="0">
                <a:solidFill>
                  <a:schemeClr val="tx1">
                    <a:lumMod val="75000"/>
                    <a:lumOff val="25000"/>
                  </a:schemeClr>
                </a:solidFill>
                <a:latin typeface="+mn-lt"/>
                <a:ea typeface="+mn-ea"/>
                <a:cs typeface="+mn-cs"/>
              </a:rPr>
              <a:t>Fonctionnement D'ASSO18 :</a:t>
            </a:r>
            <a:r>
              <a:rPr lang="fr-FR" sz="1800" dirty="0">
                <a:solidFill>
                  <a:schemeClr val="tx1">
                    <a:lumMod val="75000"/>
                    <a:lumOff val="25000"/>
                  </a:schemeClr>
                </a:solidFill>
                <a:latin typeface="+mn-lt"/>
                <a:ea typeface="+mn-ea"/>
                <a:cs typeface="+mn-cs"/>
              </a:rPr>
              <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
            </a:r>
            <a:br>
              <a:rPr lang="fr-FR" sz="1800" dirty="0">
                <a:solidFill>
                  <a:schemeClr val="tx1">
                    <a:lumMod val="75000"/>
                    <a:lumOff val="25000"/>
                  </a:schemeClr>
                </a:solidFill>
                <a:latin typeface="+mn-lt"/>
                <a:ea typeface="+mn-ea"/>
                <a:cs typeface="+mn-cs"/>
              </a:rPr>
            </a:br>
            <a:r>
              <a:rPr lang="fr-FR" sz="1800" b="1" u="sng" dirty="0" smtClean="0">
                <a:solidFill>
                  <a:schemeClr val="tx1">
                    <a:lumMod val="75000"/>
                    <a:lumOff val="25000"/>
                  </a:schemeClr>
                </a:solidFill>
                <a:latin typeface="+mn-lt"/>
                <a:ea typeface="+mn-ea"/>
                <a:cs typeface="+mn-cs"/>
              </a:rPr>
              <a:t>Champs d’intervention </a:t>
            </a:r>
            <a:r>
              <a:rPr lang="fr-FR" sz="1800" dirty="0">
                <a:solidFill>
                  <a:schemeClr val="tx1">
                    <a:lumMod val="75000"/>
                    <a:lumOff val="25000"/>
                  </a:schemeClr>
                </a:solidFill>
                <a:latin typeface="+mn-lt"/>
                <a:ea typeface="+mn-ea"/>
                <a:cs typeface="+mn-cs"/>
              </a:rPr>
              <a:t>: </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ASSO 18 intervient pour les activités </a:t>
            </a:r>
            <a:r>
              <a:rPr lang="fr-FR" sz="1800" u="sng" dirty="0" smtClean="0">
                <a:solidFill>
                  <a:srgbClr val="FF0000"/>
                </a:solidFill>
                <a:latin typeface="+mn-lt"/>
                <a:ea typeface="+mn-ea"/>
                <a:cs typeface="+mn-cs"/>
              </a:rPr>
              <a:t>H</a:t>
            </a:r>
            <a:r>
              <a:rPr lang="fr-FR" sz="1800" dirty="0" smtClean="0">
                <a:solidFill>
                  <a:schemeClr val="tx1">
                    <a:lumMod val="75000"/>
                    <a:lumOff val="25000"/>
                  </a:schemeClr>
                </a:solidFill>
                <a:latin typeface="+mn-lt"/>
                <a:ea typeface="+mn-ea"/>
                <a:cs typeface="+mn-cs"/>
              </a:rPr>
              <a:t>ors </a:t>
            </a:r>
            <a:r>
              <a:rPr lang="fr-FR" sz="1800" u="sng" dirty="0">
                <a:solidFill>
                  <a:srgbClr val="FF0000"/>
                </a:solidFill>
                <a:latin typeface="+mn-lt"/>
                <a:ea typeface="+mn-ea"/>
                <a:cs typeface="+mn-cs"/>
              </a:rPr>
              <a:t>S</a:t>
            </a:r>
            <a:r>
              <a:rPr lang="fr-FR" sz="1800" dirty="0">
                <a:solidFill>
                  <a:schemeClr val="tx1">
                    <a:lumMod val="75000"/>
                    <a:lumOff val="25000"/>
                  </a:schemeClr>
                </a:solidFill>
                <a:latin typeface="+mn-lt"/>
                <a:ea typeface="+mn-ea"/>
                <a:cs typeface="+mn-cs"/>
              </a:rPr>
              <a:t>ervice </a:t>
            </a:r>
            <a:r>
              <a:rPr lang="fr-FR" sz="1800" u="sng" dirty="0">
                <a:solidFill>
                  <a:srgbClr val="FF0000"/>
                </a:solidFill>
                <a:latin typeface="+mn-lt"/>
                <a:ea typeface="+mn-ea"/>
                <a:cs typeface="+mn-cs"/>
              </a:rPr>
              <a:t>C</a:t>
            </a:r>
            <a:r>
              <a:rPr lang="fr-FR" sz="1800" dirty="0">
                <a:solidFill>
                  <a:schemeClr val="tx1">
                    <a:lumMod val="75000"/>
                    <a:lumOff val="25000"/>
                  </a:schemeClr>
                </a:solidFill>
                <a:latin typeface="+mn-lt"/>
                <a:ea typeface="+mn-ea"/>
                <a:cs typeface="+mn-cs"/>
              </a:rPr>
              <a:t>ommandé </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et en complément au </a:t>
            </a:r>
            <a:r>
              <a:rPr lang="fr-FR" sz="1800" u="sng" dirty="0">
                <a:solidFill>
                  <a:srgbClr val="FF0000"/>
                </a:solidFill>
                <a:latin typeface="+mn-lt"/>
                <a:ea typeface="+mn-ea"/>
                <a:cs typeface="+mn-cs"/>
              </a:rPr>
              <a:t>S</a:t>
            </a:r>
            <a:r>
              <a:rPr lang="fr-FR" sz="1800" dirty="0">
                <a:solidFill>
                  <a:schemeClr val="tx1">
                    <a:lumMod val="75000"/>
                    <a:lumOff val="25000"/>
                  </a:schemeClr>
                </a:solidFill>
                <a:latin typeface="+mn-lt"/>
                <a:ea typeface="+mn-ea"/>
                <a:cs typeface="+mn-cs"/>
              </a:rPr>
              <a:t>ervice </a:t>
            </a:r>
            <a:r>
              <a:rPr lang="fr-FR" sz="1800" u="sng" dirty="0">
                <a:solidFill>
                  <a:srgbClr val="FF0000"/>
                </a:solidFill>
                <a:latin typeface="+mn-lt"/>
                <a:ea typeface="+mn-ea"/>
                <a:cs typeface="+mn-cs"/>
              </a:rPr>
              <a:t>C</a:t>
            </a:r>
            <a:r>
              <a:rPr lang="fr-FR" sz="1800" dirty="0">
                <a:solidFill>
                  <a:schemeClr val="tx1">
                    <a:lumMod val="75000"/>
                    <a:lumOff val="25000"/>
                  </a:schemeClr>
                </a:solidFill>
                <a:latin typeface="+mn-lt"/>
                <a:ea typeface="+mn-ea"/>
                <a:cs typeface="+mn-cs"/>
              </a:rPr>
              <a:t>ommandé</a:t>
            </a:r>
            <a:br>
              <a:rPr lang="fr-FR" sz="1800" dirty="0">
                <a:solidFill>
                  <a:schemeClr val="tx1">
                    <a:lumMod val="75000"/>
                    <a:lumOff val="25000"/>
                  </a:schemeClr>
                </a:solidFill>
                <a:latin typeface="+mn-lt"/>
                <a:ea typeface="+mn-ea"/>
                <a:cs typeface="+mn-cs"/>
              </a:rPr>
            </a:br>
            <a:r>
              <a:rPr lang="fr-FR" sz="1800" dirty="0">
                <a:solidFill>
                  <a:schemeClr val="tx1">
                    <a:lumMod val="75000"/>
                    <a:lumOff val="25000"/>
                  </a:schemeClr>
                </a:solidFill>
                <a:latin typeface="+mn-lt"/>
                <a:ea typeface="+mn-ea"/>
                <a:cs typeface="+mn-cs"/>
              </a:rPr>
              <a:t/>
            </a:r>
            <a:br>
              <a:rPr lang="fr-FR" sz="1800" dirty="0">
                <a:solidFill>
                  <a:schemeClr val="tx1">
                    <a:lumMod val="75000"/>
                    <a:lumOff val="25000"/>
                  </a:schemeClr>
                </a:solidFill>
                <a:latin typeface="+mn-lt"/>
                <a:ea typeface="+mn-ea"/>
                <a:cs typeface="+mn-cs"/>
              </a:rPr>
            </a:br>
            <a:r>
              <a:rPr lang="fr-FR" sz="1800" b="1" u="sng" dirty="0" smtClean="0">
                <a:solidFill>
                  <a:schemeClr val="tx1">
                    <a:lumMod val="75000"/>
                    <a:lumOff val="25000"/>
                  </a:schemeClr>
                </a:solidFill>
                <a:latin typeface="+mn-lt"/>
                <a:ea typeface="+mn-ea"/>
                <a:cs typeface="+mn-cs"/>
              </a:rPr>
              <a:t>Bénéficiaires </a:t>
            </a:r>
            <a:r>
              <a:rPr lang="fr-FR" sz="1800" b="1" u="sng" dirty="0">
                <a:solidFill>
                  <a:schemeClr val="tx1">
                    <a:lumMod val="75000"/>
                    <a:lumOff val="25000"/>
                  </a:schemeClr>
                </a:solidFill>
                <a:latin typeface="+mn-lt"/>
                <a:ea typeface="+mn-ea"/>
                <a:cs typeface="+mn-cs"/>
              </a:rPr>
              <a:t>:</a:t>
            </a:r>
            <a:r>
              <a:rPr lang="fr-FR" sz="1800" dirty="0">
                <a:solidFill>
                  <a:schemeClr val="tx1">
                    <a:lumMod val="75000"/>
                    <a:lumOff val="25000"/>
                  </a:schemeClr>
                </a:solidFill>
                <a:latin typeface="+mn-lt"/>
                <a:ea typeface="+mn-ea"/>
                <a:cs typeface="+mn-cs"/>
              </a:rPr>
              <a:t/>
            </a:r>
            <a:br>
              <a:rPr lang="fr-FR" sz="1800" dirty="0">
                <a:solidFill>
                  <a:schemeClr val="tx1">
                    <a:lumMod val="75000"/>
                    <a:lumOff val="25000"/>
                  </a:schemeClr>
                </a:solidFill>
                <a:latin typeface="+mn-lt"/>
                <a:ea typeface="+mn-ea"/>
                <a:cs typeface="+mn-cs"/>
              </a:rPr>
            </a:br>
            <a:r>
              <a:rPr lang="fr-FR" sz="1800" dirty="0" smtClean="0">
                <a:solidFill>
                  <a:schemeClr val="tx1">
                    <a:lumMod val="75000"/>
                    <a:lumOff val="25000"/>
                  </a:schemeClr>
                </a:solidFill>
                <a:latin typeface="+mn-lt"/>
                <a:ea typeface="+mn-ea"/>
                <a:cs typeface="+mn-cs"/>
              </a:rPr>
              <a:t>Les membres de l’UDSP </a:t>
            </a:r>
            <a:r>
              <a:rPr lang="fr-FR" sz="1800" dirty="0">
                <a:solidFill>
                  <a:schemeClr val="tx1">
                    <a:lumMod val="75000"/>
                    <a:lumOff val="25000"/>
                  </a:schemeClr>
                </a:solidFill>
                <a:latin typeface="+mn-lt"/>
                <a:ea typeface="+mn-ea"/>
                <a:cs typeface="+mn-cs"/>
              </a:rPr>
              <a:t>et les Amicales adhérentes </a:t>
            </a:r>
            <a:r>
              <a:rPr lang="fr-FR" sz="1800" dirty="0" smtClean="0">
                <a:solidFill>
                  <a:schemeClr val="tx1">
                    <a:lumMod val="75000"/>
                    <a:lumOff val="25000"/>
                  </a:schemeClr>
                </a:solidFill>
                <a:latin typeface="+mn-lt"/>
                <a:ea typeface="+mn-ea"/>
                <a:cs typeface="+mn-cs"/>
              </a:rPr>
              <a:t>et parmi eux les </a:t>
            </a:r>
            <a:r>
              <a:rPr lang="fr-FR" sz="1800" dirty="0">
                <a:solidFill>
                  <a:schemeClr val="tx1">
                    <a:lumMod val="75000"/>
                    <a:lumOff val="25000"/>
                  </a:schemeClr>
                </a:solidFill>
                <a:latin typeface="+mn-lt"/>
                <a:ea typeface="+mn-ea"/>
                <a:cs typeface="+mn-cs"/>
              </a:rPr>
              <a:t>actifs (pompiers et PATS), les JSP, membres de l'UD.</a:t>
            </a:r>
            <a:br>
              <a:rPr lang="fr-FR" sz="1800" dirty="0">
                <a:solidFill>
                  <a:schemeClr val="tx1">
                    <a:lumMod val="75000"/>
                    <a:lumOff val="25000"/>
                  </a:schemeClr>
                </a:solidFill>
                <a:latin typeface="+mn-lt"/>
                <a:ea typeface="+mn-ea"/>
                <a:cs typeface="+mn-cs"/>
              </a:rPr>
            </a:br>
            <a:endParaRPr lang="fr-FR" sz="1800" dirty="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51109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3" name="Espace réservé du contenu 2"/>
          <p:cNvSpPr>
            <a:spLocks noGrp="1"/>
          </p:cNvSpPr>
          <p:nvPr>
            <p:ph idx="1"/>
          </p:nvPr>
        </p:nvSpPr>
        <p:spPr>
          <a:xfrm>
            <a:off x="677333" y="2160589"/>
            <a:ext cx="8970519" cy="3880773"/>
          </a:xfrm>
        </p:spPr>
        <p:txBody>
          <a:bodyPr/>
          <a:lstStyle/>
          <a:p>
            <a:pPr lvl="0"/>
            <a:r>
              <a:rPr lang="fr-FR" dirty="0" smtClean="0"/>
              <a:t>Mot d’accueil du Président Marc LAURENT ;</a:t>
            </a:r>
          </a:p>
          <a:p>
            <a:pPr lvl="0"/>
            <a:r>
              <a:rPr lang="fr-FR" dirty="0" smtClean="0"/>
              <a:t>Le </a:t>
            </a:r>
            <a:r>
              <a:rPr lang="fr-FR" dirty="0"/>
              <a:t>rôle de l’UDSP62 et du réseau associatif ;</a:t>
            </a:r>
          </a:p>
          <a:p>
            <a:pPr lvl="0"/>
            <a:r>
              <a:rPr lang="fr-FR" dirty="0" smtClean="0"/>
              <a:t>La </a:t>
            </a:r>
            <a:r>
              <a:rPr lang="fr-FR" dirty="0"/>
              <a:t>relation Amicale-UDSP et son utilité </a:t>
            </a:r>
            <a:r>
              <a:rPr lang="fr-FR" dirty="0" smtClean="0"/>
              <a:t>;</a:t>
            </a:r>
          </a:p>
          <a:p>
            <a:r>
              <a:rPr lang="fr-FR" dirty="0"/>
              <a:t>Les missions des délégués d’arrondissement </a:t>
            </a:r>
            <a:r>
              <a:rPr lang="fr-FR" dirty="0" smtClean="0"/>
              <a:t>;</a:t>
            </a:r>
            <a:endParaRPr lang="fr-FR" dirty="0"/>
          </a:p>
          <a:p>
            <a:pPr lvl="0"/>
            <a:r>
              <a:rPr lang="fr-FR" dirty="0"/>
              <a:t>Rappels sur les droits et obligations des Amicales (statut, règlement interne, comptabilité </a:t>
            </a:r>
            <a:r>
              <a:rPr lang="fr-FR" dirty="0" smtClean="0"/>
              <a:t>…) ;</a:t>
            </a:r>
            <a:endParaRPr lang="fr-FR" dirty="0"/>
          </a:p>
          <a:p>
            <a:pPr lvl="0"/>
            <a:r>
              <a:rPr lang="fr-FR" dirty="0"/>
              <a:t>Le volet social ;</a:t>
            </a:r>
          </a:p>
          <a:p>
            <a:pPr lvl="0"/>
            <a:r>
              <a:rPr lang="fr-FR" dirty="0"/>
              <a:t>La communication (besoins pour le journal, site internet, </a:t>
            </a:r>
            <a:r>
              <a:rPr lang="fr-FR" dirty="0" err="1"/>
              <a:t>facebook</a:t>
            </a:r>
            <a:r>
              <a:rPr lang="fr-FR" dirty="0"/>
              <a:t>, </a:t>
            </a:r>
            <a:r>
              <a:rPr lang="fr-FR" dirty="0" smtClean="0"/>
              <a:t>twitter …),</a:t>
            </a:r>
          </a:p>
          <a:p>
            <a:pPr lvl="0"/>
            <a:r>
              <a:rPr lang="fr-FR" dirty="0" smtClean="0"/>
              <a:t>Questions diverses.</a:t>
            </a:r>
            <a:endParaRPr lang="fr-FR" dirty="0"/>
          </a:p>
          <a:p>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86762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Espace réservé du contenu 2"/>
          <p:cNvSpPr>
            <a:spLocks noGrp="1"/>
          </p:cNvSpPr>
          <p:nvPr>
            <p:ph idx="1"/>
          </p:nvPr>
        </p:nvSpPr>
        <p:spPr>
          <a:xfrm>
            <a:off x="332288" y="1270000"/>
            <a:ext cx="9693080" cy="4351338"/>
          </a:xfrm>
        </p:spPr>
        <p:txBody>
          <a:bodyPr>
            <a:noAutofit/>
          </a:bodyPr>
          <a:lstStyle/>
          <a:p>
            <a:pPr marL="0" indent="0">
              <a:buNone/>
            </a:pPr>
            <a:r>
              <a:rPr lang="fr-FR" b="1" dirty="0">
                <a:solidFill>
                  <a:srgbClr val="0000FF"/>
                </a:solidFill>
                <a:latin typeface="Times New Roman" panose="02020603050405020304" pitchFamily="18" charset="0"/>
                <a:cs typeface="Times New Roman" panose="02020603050405020304" pitchFamily="18" charset="0"/>
              </a:rPr>
              <a:t>ASSO 18 </a:t>
            </a:r>
            <a:r>
              <a:rPr lang="fr-FR" b="1" dirty="0" smtClean="0">
                <a:solidFill>
                  <a:srgbClr val="0000FF"/>
                </a:solidFill>
                <a:latin typeface="Times New Roman" panose="02020603050405020304" pitchFamily="18" charset="0"/>
                <a:cs typeface="Times New Roman" panose="02020603050405020304" pitchFamily="18" charset="0"/>
              </a:rPr>
              <a:t>EST UN CONTRAT COMPLEMENTAIRE</a:t>
            </a:r>
          </a:p>
          <a:p>
            <a:pPr marL="0" indent="0">
              <a:buNone/>
            </a:pPr>
            <a:r>
              <a:rPr lang="fr-FR" b="1" dirty="0" smtClean="0">
                <a:solidFill>
                  <a:srgbClr val="FF0000"/>
                </a:solidFill>
                <a:latin typeface="Times New Roman" panose="02020603050405020304" pitchFamily="18" charset="0"/>
                <a:cs typeface="Times New Roman" panose="02020603050405020304" pitchFamily="18" charset="0"/>
              </a:rPr>
              <a:t>Il vient </a:t>
            </a:r>
            <a:r>
              <a:rPr lang="fr-FR" b="1" dirty="0">
                <a:solidFill>
                  <a:srgbClr val="FF0000"/>
                </a:solidFill>
                <a:latin typeface="Times New Roman" panose="02020603050405020304" pitchFamily="18" charset="0"/>
                <a:cs typeface="Times New Roman" panose="02020603050405020304" pitchFamily="18" charset="0"/>
              </a:rPr>
              <a:t>en complément des prestations perçues</a:t>
            </a:r>
            <a:r>
              <a:rPr lang="fr-FR" dirty="0">
                <a:solidFill>
                  <a:srgbClr val="FF0000"/>
                </a:solidFill>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smtClean="0">
              <a:latin typeface="Times New Roman" panose="02020603050405020304" pitchFamily="18" charset="0"/>
              <a:cs typeface="Times New Roman" panose="02020603050405020304" pitchFamily="18" charset="0"/>
            </a:endParaRPr>
          </a:p>
          <a:p>
            <a:pPr marL="0" indent="0">
              <a:buNone/>
            </a:pPr>
            <a:r>
              <a:rPr lang="fr-FR" dirty="0" smtClean="0">
                <a:solidFill>
                  <a:schemeClr val="tx1"/>
                </a:solidFill>
                <a:latin typeface="Times New Roman" panose="02020603050405020304" pitchFamily="18" charset="0"/>
                <a:cs typeface="Times New Roman" panose="02020603050405020304" pitchFamily="18" charset="0"/>
              </a:rPr>
              <a:t>Pensez </a:t>
            </a:r>
            <a:r>
              <a:rPr lang="fr-FR" dirty="0">
                <a:solidFill>
                  <a:schemeClr val="tx1"/>
                </a:solidFill>
                <a:latin typeface="Times New Roman" panose="02020603050405020304" pitchFamily="18" charset="0"/>
                <a:cs typeface="Times New Roman" panose="02020603050405020304" pitchFamily="18" charset="0"/>
              </a:rPr>
              <a:t>à effectuer vos démarches auprès des </a:t>
            </a:r>
            <a:r>
              <a:rPr lang="fr-FR" dirty="0" smtClean="0">
                <a:solidFill>
                  <a:schemeClr val="tx1"/>
                </a:solidFill>
                <a:latin typeface="Times New Roman" panose="02020603050405020304" pitchFamily="18" charset="0"/>
                <a:cs typeface="Times New Roman" panose="02020603050405020304" pitchFamily="18" charset="0"/>
              </a:rPr>
              <a:t>organismes </a:t>
            </a:r>
            <a:r>
              <a:rPr lang="fr-FR" dirty="0" smtClean="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SDIS, Sécurité Sociale, employeur, assureur auto personnel...)</a:t>
            </a:r>
            <a:br>
              <a:rPr lang="fr-FR" dirty="0">
                <a:latin typeface="Times New Roman" panose="02020603050405020304" pitchFamily="18" charset="0"/>
                <a:cs typeface="Times New Roman" panose="02020603050405020304" pitchFamily="18" charset="0"/>
              </a:rPr>
            </a:br>
            <a:endParaRPr lang="fr-FR" dirty="0" smtClean="0">
              <a:latin typeface="Times New Roman" panose="02020603050405020304" pitchFamily="18" charset="0"/>
              <a:cs typeface="Times New Roman" panose="02020603050405020304" pitchFamily="18" charset="0"/>
            </a:endParaRPr>
          </a:p>
          <a:p>
            <a:pPr marL="0" indent="0">
              <a:buNone/>
            </a:pPr>
            <a:r>
              <a:rPr lang="fr-FR" b="1" u="sng" dirty="0" smtClean="0">
                <a:latin typeface="Times New Roman" panose="02020603050405020304" pitchFamily="18" charset="0"/>
                <a:cs typeface="Times New Roman" panose="02020603050405020304" pitchFamily="18" charset="0"/>
              </a:rPr>
              <a:t>Hors </a:t>
            </a:r>
            <a:r>
              <a:rPr lang="fr-FR" b="1" u="sng" dirty="0">
                <a:latin typeface="Times New Roman" panose="02020603050405020304" pitchFamily="18" charset="0"/>
                <a:cs typeface="Times New Roman" panose="02020603050405020304" pitchFamily="18" charset="0"/>
              </a:rPr>
              <a:t>Service </a:t>
            </a:r>
            <a:r>
              <a:rPr lang="fr-FR" b="1" u="sng" dirty="0" smtClean="0">
                <a:latin typeface="Times New Roman" panose="02020603050405020304" pitchFamily="18" charset="0"/>
                <a:cs typeface="Times New Roman" panose="02020603050405020304" pitchFamily="18" charset="0"/>
              </a:rPr>
              <a:t>Commandé </a:t>
            </a: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smtClean="0">
                <a:latin typeface="Times New Roman" panose="02020603050405020304" pitchFamily="18" charset="0"/>
                <a:cs typeface="Times New Roman" panose="02020603050405020304" pitchFamily="18" charset="0"/>
              </a:rPr>
              <a:t>cela concerne </a:t>
            </a:r>
            <a:r>
              <a:rPr lang="fr-FR" dirty="0">
                <a:latin typeface="Times New Roman" panose="02020603050405020304" pitchFamily="18" charset="0"/>
                <a:cs typeface="Times New Roman" panose="02020603050405020304" pitchFamily="18" charset="0"/>
              </a:rPr>
              <a:t>toute activité à caractère récréatif, sportif ou social qui </a:t>
            </a:r>
            <a:r>
              <a:rPr lang="fr-FR" dirty="0" smtClean="0">
                <a:latin typeface="Times New Roman" panose="02020603050405020304" pitchFamily="18" charset="0"/>
                <a:cs typeface="Times New Roman" panose="02020603050405020304" pitchFamily="18" charset="0"/>
              </a:rPr>
              <a:t>dépend directement </a:t>
            </a:r>
            <a:r>
              <a:rPr lang="fr-FR" dirty="0">
                <a:latin typeface="Times New Roman" panose="02020603050405020304" pitchFamily="18" charset="0"/>
                <a:cs typeface="Times New Roman" panose="02020603050405020304" pitchFamily="18" charset="0"/>
              </a:rPr>
              <a:t>d'une participation active au sein d'une association, amicale, association de secourisme affiliée à </a:t>
            </a:r>
            <a:r>
              <a:rPr lang="fr-FR" dirty="0" smtClean="0">
                <a:latin typeface="Times New Roman" panose="02020603050405020304" pitchFamily="18" charset="0"/>
                <a:cs typeface="Times New Roman" panose="02020603050405020304" pitchFamily="18" charset="0"/>
              </a:rPr>
              <a:t>l'UDSP.</a:t>
            </a:r>
            <a:endParaRPr lang="fr-FR" dirty="0"/>
          </a:p>
        </p:txBody>
      </p:sp>
      <p:sp>
        <p:nvSpPr>
          <p:cNvPr id="6" name="Titre 1"/>
          <p:cNvSpPr txBox="1">
            <a:spLocks/>
          </p:cNvSpPr>
          <p:nvPr/>
        </p:nvSpPr>
        <p:spPr>
          <a:xfrm>
            <a:off x="348912" y="4821382"/>
            <a:ext cx="9127597" cy="1904512"/>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300" b="1" u="sng" dirty="0">
                <a:solidFill>
                  <a:schemeClr val="tx1">
                    <a:lumMod val="75000"/>
                    <a:lumOff val="25000"/>
                  </a:schemeClr>
                </a:solidFill>
                <a:latin typeface="Times New Roman" panose="02020603050405020304" pitchFamily="18" charset="0"/>
                <a:ea typeface="+mn-ea"/>
                <a:cs typeface="Times New Roman" panose="02020603050405020304" pitchFamily="18" charset="0"/>
              </a:rPr>
              <a:t>En service commandé :</a:t>
            </a:r>
            <a:br>
              <a:rPr lang="fr-FR" sz="3300" b="1" u="sng"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33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pour </a:t>
            </a:r>
            <a:r>
              <a:rPr lang="fr-FR" sz="3300" dirty="0">
                <a:solidFill>
                  <a:schemeClr val="tx1">
                    <a:lumMod val="75000"/>
                    <a:lumOff val="25000"/>
                  </a:schemeClr>
                </a:solidFill>
                <a:latin typeface="Times New Roman" panose="02020603050405020304" pitchFamily="18" charset="0"/>
                <a:ea typeface="+mn-ea"/>
                <a:cs typeface="Times New Roman" panose="02020603050405020304" pitchFamily="18" charset="0"/>
              </a:rPr>
              <a:t>les pertes de primes, les frais de soins, prothèses, casse lunettes, dents.... </a:t>
            </a:r>
            <a:br>
              <a:rPr lang="fr-FR" sz="33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33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r>
            <a:br>
              <a:rPr lang="fr-FR" sz="33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3100" b="1" dirty="0" smtClean="0">
                <a:solidFill>
                  <a:srgbClr val="FF0000"/>
                </a:solidFill>
                <a:latin typeface="Times New Roman" panose="02020603050405020304" pitchFamily="18" charset="0"/>
                <a:cs typeface="Times New Roman" panose="02020603050405020304" pitchFamily="18" charset="0"/>
              </a:rPr>
              <a:t>ASSO 18 intervient en complément de la sécurité sociale et de votre mutuelle</a:t>
            </a:r>
            <a:r>
              <a:rPr lang="fr-FR" dirty="0" smtClean="0">
                <a:solidFill>
                  <a:srgbClr val="FF0000"/>
                </a:solidFill>
              </a:rPr>
              <a:t/>
            </a:r>
            <a:br>
              <a:rPr lang="fr-FR" dirty="0" smtClean="0">
                <a:solidFill>
                  <a:srgbClr val="FF0000"/>
                </a:solidFill>
              </a:rPr>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995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Titre 1"/>
          <p:cNvSpPr txBox="1">
            <a:spLocks/>
          </p:cNvSpPr>
          <p:nvPr/>
        </p:nvSpPr>
        <p:spPr>
          <a:xfrm>
            <a:off x="677334" y="1376837"/>
            <a:ext cx="9144000" cy="62235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u="sng" dirty="0">
                <a:solidFill>
                  <a:schemeClr val="tx1"/>
                </a:solidFill>
                <a:latin typeface="Times New Roman" panose="02020603050405020304" pitchFamily="18" charset="0"/>
                <a:cs typeface="Times New Roman" panose="02020603050405020304" pitchFamily="18" charset="0"/>
              </a:rPr>
              <a:t>Hors Service </a:t>
            </a:r>
            <a:r>
              <a:rPr lang="fr-FR" sz="1800" b="1" u="sng" dirty="0" smtClean="0">
                <a:solidFill>
                  <a:schemeClr val="tx1"/>
                </a:solidFill>
                <a:latin typeface="Times New Roman" panose="02020603050405020304" pitchFamily="18" charset="0"/>
                <a:cs typeface="Times New Roman" panose="02020603050405020304" pitchFamily="18" charset="0"/>
              </a:rPr>
              <a:t>Commandé :</a:t>
            </a:r>
          </a:p>
          <a:p>
            <a:r>
              <a:rPr lang="fr-FR" sz="3200" b="1" dirty="0" smtClean="0">
                <a:latin typeface="Times New Roman" panose="02020603050405020304" pitchFamily="18" charset="0"/>
                <a:cs typeface="Times New Roman" panose="02020603050405020304" pitchFamily="18" charset="0"/>
              </a:rPr>
              <a:t/>
            </a:r>
            <a:br>
              <a:rPr lang="fr-FR" sz="3200" b="1" dirty="0" smtClean="0">
                <a:latin typeface="Times New Roman" panose="02020603050405020304" pitchFamily="18" charset="0"/>
                <a:cs typeface="Times New Roman" panose="02020603050405020304" pitchFamily="18" charset="0"/>
              </a:rPr>
            </a:br>
            <a:r>
              <a:rPr lang="fr-FR" sz="2000" b="1" u="sng"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Assurance </a:t>
            </a:r>
            <a:r>
              <a:rPr lang="fr-FR" sz="2000" b="1" u="sng" dirty="0">
                <a:solidFill>
                  <a:schemeClr val="tx1">
                    <a:lumMod val="75000"/>
                    <a:lumOff val="25000"/>
                  </a:schemeClr>
                </a:solidFill>
                <a:latin typeface="Times New Roman" panose="02020603050405020304" pitchFamily="18" charset="0"/>
                <a:ea typeface="+mn-ea"/>
                <a:cs typeface="Times New Roman" panose="02020603050405020304" pitchFamily="18" charset="0"/>
              </a:rPr>
              <a:t>de </a:t>
            </a:r>
            <a:r>
              <a:rPr lang="fr-FR" sz="2000" b="1" u="sng"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personnes :</a:t>
            </a:r>
            <a: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r>
            <a:b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Afin que vos adhérents bénéficient d'une protection sociale optimale, ASSO 18 leur permet d'obtenir :</a:t>
            </a:r>
            <a:b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r>
            <a:b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 Frais médicaux, frais de soins</a:t>
            </a:r>
            <a: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r>
            <a:b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2000" dirty="0" smtClean="0">
                <a:solidFill>
                  <a:schemeClr val="tx1">
                    <a:lumMod val="75000"/>
                    <a:lumOff val="25000"/>
                  </a:schemeClr>
                </a:solidFill>
                <a:latin typeface="Times New Roman" panose="02020603050405020304" pitchFamily="18" charset="0"/>
                <a:ea typeface="+mn-ea"/>
                <a:cs typeface="Times New Roman" panose="02020603050405020304" pitchFamily="18" charset="0"/>
              </a:rPr>
              <a:t>- Complément de salaire </a:t>
            </a:r>
            <a:r>
              <a:rPr lang="fr-FR" sz="2000" dirty="0">
                <a:solidFill>
                  <a:srgbClr val="FF0000"/>
                </a:solidFill>
                <a:latin typeface="Times New Roman" panose="02020603050405020304" pitchFamily="18" charset="0"/>
                <a:cs typeface="Times New Roman" panose="02020603050405020304" pitchFamily="18" charset="0"/>
              </a:rPr>
              <a:t>(pertes de primes)</a:t>
            </a:r>
            <a:br>
              <a:rPr lang="fr-FR" sz="2000" dirty="0">
                <a:solidFill>
                  <a:srgbClr val="FF0000"/>
                </a:solidFill>
                <a:latin typeface="Times New Roman" panose="02020603050405020304" pitchFamily="18" charset="0"/>
                <a:cs typeface="Times New Roman" panose="02020603050405020304" pitchFamily="18" charset="0"/>
              </a:rPr>
            </a:br>
            <a:r>
              <a:rPr lang="fr-FR" sz="2000" dirty="0" smtClean="0">
                <a:solidFill>
                  <a:schemeClr val="tx1"/>
                </a:solidFill>
                <a:latin typeface="Times New Roman" panose="02020603050405020304" pitchFamily="18" charset="0"/>
                <a:cs typeface="Times New Roman" panose="02020603050405020304" pitchFamily="18" charset="0"/>
              </a:rPr>
              <a:t>- Indemnité d’hospitalisation</a:t>
            </a:r>
          </a:p>
          <a:p>
            <a:r>
              <a:rPr lang="fr-FR" sz="2000" dirty="0" smtClean="0">
                <a:solidFill>
                  <a:schemeClr val="tx1"/>
                </a:solidFill>
                <a:latin typeface="Times New Roman" panose="02020603050405020304" pitchFamily="18" charset="0"/>
                <a:ea typeface="+mn-ea"/>
                <a:cs typeface="Times New Roman" panose="02020603050405020304" pitchFamily="18" charset="0"/>
              </a:rPr>
              <a:t>- Invalidité</a:t>
            </a:r>
          </a:p>
          <a:p>
            <a:r>
              <a:rPr lang="fr-FR" sz="2000" dirty="0" smtClean="0">
                <a:solidFill>
                  <a:schemeClr val="tx1"/>
                </a:solidFill>
                <a:latin typeface="Times New Roman" panose="02020603050405020304" pitchFamily="18" charset="0"/>
                <a:ea typeface="+mn-ea"/>
                <a:cs typeface="Times New Roman" panose="02020603050405020304" pitchFamily="18" charset="0"/>
              </a:rPr>
              <a:t>- Décès</a:t>
            </a:r>
            <a: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t/>
            </a:r>
            <a:br>
              <a:rPr lang="fr-FR" sz="2000" dirty="0">
                <a:solidFill>
                  <a:schemeClr val="tx1">
                    <a:lumMod val="75000"/>
                    <a:lumOff val="25000"/>
                  </a:schemeClr>
                </a:solidFill>
                <a:latin typeface="Times New Roman" panose="02020603050405020304" pitchFamily="18" charset="0"/>
                <a:ea typeface="+mn-ea"/>
                <a:cs typeface="Times New Roman" panose="02020603050405020304" pitchFamily="18" charset="0"/>
              </a:rPr>
            </a:br>
            <a:r>
              <a:rPr lang="fr-FR" sz="3200" dirty="0" smtClean="0"/>
              <a:t/>
            </a:r>
            <a:br>
              <a:rPr lang="fr-FR" sz="3200" dirty="0" smtClean="0"/>
            </a:b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51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p:nvPr/>
        </p:nvSpPr>
        <p:spPr>
          <a:xfrm>
            <a:off x="677333" y="1640530"/>
            <a:ext cx="8732673" cy="3970318"/>
          </a:xfrm>
          <a:prstGeom prst="rect">
            <a:avLst/>
          </a:prstGeom>
        </p:spPr>
        <p:txBody>
          <a:bodyPr wrap="square">
            <a:spAutoFit/>
          </a:bodyPr>
          <a:lstStyle/>
          <a:p>
            <a:r>
              <a:rPr lang="fr-FR" b="1" u="sng" dirty="0">
                <a:latin typeface="Times New Roman" panose="02020603050405020304" pitchFamily="18" charset="0"/>
                <a:cs typeface="Times New Roman" panose="02020603050405020304" pitchFamily="18" charset="0"/>
              </a:rPr>
              <a:t>Hors Service Commandé :</a:t>
            </a:r>
            <a:r>
              <a:rPr lang="fr-FR" sz="3200" b="1" dirty="0">
                <a:latin typeface="Times New Roman" panose="02020603050405020304" pitchFamily="18" charset="0"/>
                <a:cs typeface="Times New Roman" panose="02020603050405020304" pitchFamily="18" charset="0"/>
              </a:rPr>
              <a:t/>
            </a:r>
            <a:br>
              <a:rPr lang="fr-FR" sz="3200"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b="1" u="sng" dirty="0" smtClean="0">
                <a:latin typeface="Times New Roman" panose="02020603050405020304" pitchFamily="18" charset="0"/>
                <a:cs typeface="Times New Roman" panose="02020603050405020304" pitchFamily="18" charset="0"/>
              </a:rPr>
              <a:t>Assurance auto :</a:t>
            </a:r>
            <a:r>
              <a:rPr lang="fr-FR" b="1" u="sng" dirty="0">
                <a:latin typeface="Times New Roman" panose="02020603050405020304" pitchFamily="18" charset="0"/>
                <a:cs typeface="Times New Roman" panose="02020603050405020304" pitchFamily="18" charset="0"/>
              </a:rPr>
              <a:t/>
            </a:r>
            <a:br>
              <a:rPr lang="fr-FR" b="1" u="sng"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En cas de sinistre auto, ASSO 18 complète l'indemnisation versée par l'assureur personnel de l'adhérent, </a:t>
            </a:r>
            <a:r>
              <a:rPr lang="fr-FR" dirty="0" smtClean="0">
                <a:latin typeface="Times New Roman" panose="02020603050405020304" pitchFamily="18" charset="0"/>
                <a:cs typeface="Times New Roman" panose="02020603050405020304" pitchFamily="18" charset="0"/>
              </a:rPr>
              <a:t>lui permettant </a:t>
            </a:r>
            <a:r>
              <a:rPr lang="fr-FR" dirty="0">
                <a:latin typeface="Times New Roman" panose="02020603050405020304" pitchFamily="18" charset="0"/>
                <a:cs typeface="Times New Roman" panose="02020603050405020304" pitchFamily="18" charset="0"/>
              </a:rPr>
              <a:t>ainsi de bénéficier d'une prise en charge </a:t>
            </a:r>
            <a:r>
              <a:rPr lang="fr-FR" dirty="0" smtClean="0">
                <a:latin typeface="Times New Roman" panose="02020603050405020304" pitchFamily="18" charset="0"/>
                <a:cs typeface="Times New Roman" panose="02020603050405020304" pitchFamily="18" charset="0"/>
              </a:rPr>
              <a:t>maximale :</a:t>
            </a:r>
          </a:p>
          <a:p>
            <a:endParaRPr lang="fr-FR" dirty="0">
              <a:latin typeface="Times New Roman" panose="02020603050405020304" pitchFamily="18" charset="0"/>
              <a:cs typeface="Times New Roman" panose="02020603050405020304" pitchFamily="18" charset="0"/>
            </a:endParaRPr>
          </a:p>
          <a:p>
            <a:pPr marL="285750" indent="-285750">
              <a:buFontTx/>
              <a:buChar char="-"/>
            </a:pPr>
            <a:r>
              <a:rPr lang="fr-FR" dirty="0" smtClean="0">
                <a:latin typeface="Times New Roman" panose="02020603050405020304" pitchFamily="18" charset="0"/>
                <a:cs typeface="Times New Roman" panose="02020603050405020304" pitchFamily="18" charset="0"/>
              </a:rPr>
              <a:t>Frais de réparation</a:t>
            </a:r>
          </a:p>
          <a:p>
            <a:pPr marL="285750" indent="-285750">
              <a:buFontTx/>
              <a:buChar char="-"/>
            </a:pPr>
            <a:r>
              <a:rPr lang="fr-FR" dirty="0" smtClean="0">
                <a:latin typeface="Times New Roman" panose="02020603050405020304" pitchFamily="18" charset="0"/>
                <a:cs typeface="Times New Roman" panose="02020603050405020304" pitchFamily="18" charset="0"/>
              </a:rPr>
              <a:t>Rachat de franchise</a:t>
            </a:r>
          </a:p>
          <a:p>
            <a:pPr marL="285750" indent="-285750">
              <a:buFontTx/>
              <a:buChar char="-"/>
            </a:pPr>
            <a:r>
              <a:rPr lang="fr-FR" dirty="0" smtClean="0">
                <a:latin typeface="Times New Roman" panose="02020603050405020304" pitchFamily="18" charset="0"/>
                <a:cs typeface="Times New Roman" panose="02020603050405020304" pitchFamily="18" charset="0"/>
              </a:rPr>
              <a:t>Compensation du malus</a:t>
            </a:r>
          </a:p>
          <a:p>
            <a:pPr marL="285750" indent="-285750">
              <a:buFontTx/>
              <a:buChar char="-"/>
            </a:pPr>
            <a:r>
              <a:rPr lang="fr-FR" dirty="0" smtClean="0">
                <a:latin typeface="Times New Roman" panose="02020603050405020304" pitchFamily="18" charset="0"/>
                <a:cs typeface="Times New Roman" panose="02020603050405020304" pitchFamily="18" charset="0"/>
              </a:rPr>
              <a:t>Dommage au contenu du véhicule</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b="1" dirty="0">
                <a:solidFill>
                  <a:srgbClr val="FF0000"/>
                </a:solidFill>
                <a:latin typeface="Times New Roman" panose="02020603050405020304" pitchFamily="18" charset="0"/>
                <a:cs typeface="Times New Roman" panose="02020603050405020304" pitchFamily="18" charset="0"/>
              </a:rPr>
              <a:t>Le sapeur pompier doit impérativement déclarer le sinistre à son assureur </a:t>
            </a:r>
            <a:r>
              <a:rPr lang="fr-FR" b="1" dirty="0" smtClean="0">
                <a:solidFill>
                  <a:srgbClr val="FF0000"/>
                </a:solidFill>
                <a:latin typeface="Times New Roman" panose="02020603050405020304" pitchFamily="18" charset="0"/>
                <a:cs typeface="Times New Roman" panose="02020603050405020304" pitchFamily="18" charset="0"/>
              </a:rPr>
              <a:t>sinon </a:t>
            </a:r>
            <a:r>
              <a:rPr lang="fr-FR" b="1" dirty="0">
                <a:solidFill>
                  <a:srgbClr val="FF0000"/>
                </a:solidFill>
                <a:latin typeface="Times New Roman" panose="02020603050405020304" pitchFamily="18" charset="0"/>
                <a:cs typeface="Times New Roman" panose="02020603050405020304" pitchFamily="18" charset="0"/>
              </a:rPr>
              <a:t>Asso18 ne peut </a:t>
            </a:r>
            <a:r>
              <a:rPr lang="fr-FR" b="1" dirty="0" smtClean="0">
                <a:solidFill>
                  <a:srgbClr val="FF0000"/>
                </a:solidFill>
                <a:latin typeface="Times New Roman" panose="02020603050405020304" pitchFamily="18" charset="0"/>
                <a:cs typeface="Times New Roman" panose="02020603050405020304" pitchFamily="18" charset="0"/>
              </a:rPr>
              <a:t>pas intervenir</a:t>
            </a:r>
            <a:r>
              <a:rPr lang="fr-FR" b="1" dirty="0">
                <a:solidFill>
                  <a:srgbClr val="FF0000"/>
                </a:solidFill>
                <a:latin typeface="Times New Roman" panose="02020603050405020304" pitchFamily="18" charset="0"/>
                <a:cs typeface="Times New Roman" panose="02020603050405020304" pitchFamily="18" charset="0"/>
              </a:rPr>
              <a:t>.</a:t>
            </a:r>
            <a:r>
              <a:rPr lang="fr-FR" sz="1600" dirty="0"/>
              <a:t/>
            </a:r>
            <a:br>
              <a:rPr lang="fr-FR" sz="1600" dirty="0"/>
            </a:br>
            <a:endParaRPr lang="fr-FR" dirty="0"/>
          </a:p>
        </p:txBody>
      </p:sp>
    </p:spTree>
    <p:extLst>
      <p:ext uri="{BB962C8B-B14F-4D97-AF65-F5344CB8AC3E}">
        <p14:creationId xmlns:p14="http://schemas.microsoft.com/office/powerpoint/2010/main" val="4232357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Titre 1"/>
          <p:cNvSpPr txBox="1">
            <a:spLocks/>
          </p:cNvSpPr>
          <p:nvPr/>
        </p:nvSpPr>
        <p:spPr>
          <a:xfrm>
            <a:off x="677334" y="1579417"/>
            <a:ext cx="10095962" cy="510401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200" b="1" u="sng" dirty="0">
                <a:solidFill>
                  <a:schemeClr val="tx1"/>
                </a:solidFill>
                <a:latin typeface="Times New Roman" panose="02020603050405020304" pitchFamily="18" charset="0"/>
                <a:cs typeface="Times New Roman" panose="02020603050405020304" pitchFamily="18" charset="0"/>
              </a:rPr>
              <a:t>Hors Service Commandé :</a:t>
            </a:r>
            <a:r>
              <a:rPr lang="fr-FR" sz="2200" b="1" dirty="0">
                <a:solidFill>
                  <a:schemeClr val="tx1"/>
                </a:solidFill>
                <a:latin typeface="Times New Roman" panose="02020603050405020304" pitchFamily="18" charset="0"/>
                <a:cs typeface="Times New Roman" panose="02020603050405020304" pitchFamily="18" charset="0"/>
              </a:rPr>
              <a:t/>
            </a:r>
            <a:br>
              <a:rPr lang="fr-FR" sz="2200" b="1" dirty="0">
                <a:solidFill>
                  <a:schemeClr val="tx1"/>
                </a:solidFill>
                <a:latin typeface="Times New Roman" panose="02020603050405020304" pitchFamily="18" charset="0"/>
                <a:cs typeface="Times New Roman" panose="02020603050405020304" pitchFamily="18" charset="0"/>
              </a:rPr>
            </a:br>
            <a:r>
              <a:rPr lang="fr-FR" sz="2200" b="1" dirty="0" smtClean="0">
                <a:latin typeface="Times New Roman" panose="02020603050405020304" pitchFamily="18" charset="0"/>
                <a:cs typeface="Times New Roman" panose="02020603050405020304" pitchFamily="18" charset="0"/>
              </a:rPr>
              <a:t/>
            </a:r>
            <a:br>
              <a:rPr lang="fr-FR" sz="2200" b="1" dirty="0" smtClean="0">
                <a:latin typeface="Times New Roman" panose="02020603050405020304" pitchFamily="18" charset="0"/>
                <a:cs typeface="Times New Roman" panose="02020603050405020304" pitchFamily="18" charset="0"/>
              </a:rPr>
            </a:br>
            <a:r>
              <a:rPr lang="fr-FR" sz="2200" b="1" u="sng" dirty="0" smtClean="0">
                <a:solidFill>
                  <a:schemeClr val="tx1"/>
                </a:solidFill>
                <a:latin typeface="Times New Roman" panose="02020603050405020304" pitchFamily="18" charset="0"/>
                <a:cs typeface="Times New Roman" panose="02020603050405020304" pitchFamily="18" charset="0"/>
              </a:rPr>
              <a:t>Responsabilité civile :</a:t>
            </a:r>
          </a:p>
          <a:p>
            <a:r>
              <a:rPr lang="fr-FR" sz="2200" b="1" u="sng" dirty="0" smtClean="0">
                <a:solidFill>
                  <a:schemeClr val="tx1"/>
                </a:solidFill>
                <a:latin typeface="Times New Roman" panose="02020603050405020304" pitchFamily="18" charset="0"/>
                <a:cs typeface="Times New Roman" panose="02020603050405020304" pitchFamily="18" charset="0"/>
              </a:rPr>
              <a:t/>
            </a:r>
            <a:br>
              <a:rPr lang="fr-FR" sz="2200" b="1" u="sng"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ASSO 18 vous assure les conséquences financières de la responsabilité pouvant incomber à l'Union départementale et/ou à ses amicales membres.</a:t>
            </a:r>
            <a:br>
              <a:rPr lang="fr-FR" sz="1800" dirty="0" smtClean="0">
                <a:solidFill>
                  <a:schemeClr val="tx1"/>
                </a:solidFill>
                <a:latin typeface="Times New Roman" panose="02020603050405020304" pitchFamily="18" charset="0"/>
                <a:cs typeface="Times New Roman" panose="02020603050405020304" pitchFamily="18" charset="0"/>
              </a:rPr>
            </a:br>
            <a:endParaRPr lang="fr-FR" sz="1800" dirty="0" smtClean="0">
              <a:solidFill>
                <a:schemeClr val="tx1"/>
              </a:solidFill>
              <a:latin typeface="Times New Roman" panose="02020603050405020304" pitchFamily="18" charset="0"/>
              <a:cs typeface="Times New Roman" panose="02020603050405020304" pitchFamily="18" charset="0"/>
            </a:endParaRPr>
          </a:p>
          <a:p>
            <a:r>
              <a:rPr lang="fr-FR" sz="1800" b="1" dirty="0" smtClean="0">
                <a:solidFill>
                  <a:schemeClr val="tx1"/>
                </a:solidFill>
                <a:latin typeface="Times New Roman" panose="02020603050405020304" pitchFamily="18" charset="0"/>
                <a:cs typeface="Times New Roman" panose="02020603050405020304" pitchFamily="18" charset="0"/>
              </a:rPr>
              <a:t>RESPONSABILITÉ CIVILE DES ASSOCIATIONS </a:t>
            </a:r>
            <a:r>
              <a:rPr lang="fr-FR" sz="1800" dirty="0" smtClean="0">
                <a:solidFill>
                  <a:schemeClr val="tx1"/>
                </a:solidFill>
                <a:latin typeface="Times New Roman" panose="02020603050405020304" pitchFamily="18" charset="0"/>
                <a:cs typeface="Times New Roman" panose="02020603050405020304" pitchFamily="18" charset="0"/>
              </a:rPr>
              <a:t>:</a:t>
            </a:r>
          </a:p>
          <a:p>
            <a:r>
              <a:rPr lang="fr-FR" sz="1800" dirty="0" smtClean="0">
                <a:solidFill>
                  <a:schemeClr val="tx1"/>
                </a:solidFill>
                <a:latin typeface="Times New Roman" panose="02020603050405020304" pitchFamily="18" charset="0"/>
                <a:cs typeface="Times New Roman" panose="02020603050405020304" pitchFamily="18" charset="0"/>
              </a:rPr>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RESPONSABILITÉ CIVILE GÉNÉRALE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pour les dommages causés à autrui du fait notamment d'un défaut dans l'organisation de manifestations</a:t>
            </a:r>
          </a:p>
          <a:p>
            <a:r>
              <a:rPr lang="fr-FR" sz="1800" dirty="0" smtClean="0">
                <a:solidFill>
                  <a:schemeClr val="tx1"/>
                </a:solidFill>
                <a:latin typeface="Times New Roman" panose="02020603050405020304" pitchFamily="18" charset="0"/>
                <a:cs typeface="Times New Roman" panose="02020603050405020304" pitchFamily="18" charset="0"/>
              </a:rPr>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RESPONSABILITÉS SPÉCIFIQUES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pour les dommages sur les locaux occasionnels d'activités, pour les dommages aux biens confiés...</a:t>
            </a:r>
          </a:p>
          <a:p>
            <a:r>
              <a:rPr lang="fr-FR" sz="1800" dirty="0" smtClean="0">
                <a:solidFill>
                  <a:schemeClr val="tx1"/>
                </a:solidFill>
                <a:latin typeface="Times New Roman" panose="02020603050405020304" pitchFamily="18" charset="0"/>
                <a:cs typeface="Times New Roman" panose="02020603050405020304" pitchFamily="18" charset="0"/>
              </a:rPr>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RESPONSABILITÉ CIVILE DES DIRIGEANTS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responsabilité en cas de faute personnelle commise dans l'exercice de leur fonction et sanctionnée par une 	décision de justice devenue définitive</a:t>
            </a:r>
          </a:p>
          <a:p>
            <a:r>
              <a:rPr lang="fr-FR" sz="1800" dirty="0" smtClean="0">
                <a:solidFill>
                  <a:schemeClr val="tx1"/>
                </a:solidFill>
                <a:latin typeface="Times New Roman" panose="02020603050405020304" pitchFamily="18" charset="0"/>
                <a:cs typeface="Times New Roman" panose="02020603050405020304" pitchFamily="18" charset="0"/>
              </a:rPr>
              <a:t/>
            </a:r>
            <a:br>
              <a:rPr lang="fr-FR" sz="1800" dirty="0" smtClean="0">
                <a:solidFill>
                  <a:schemeClr val="tx1"/>
                </a:solidFill>
                <a:latin typeface="Times New Roman" panose="02020603050405020304" pitchFamily="18" charset="0"/>
                <a:cs typeface="Times New Roman" panose="02020603050405020304" pitchFamily="18" charset="0"/>
              </a:rPr>
            </a:br>
            <a:r>
              <a:rPr lang="fr-FR" sz="1800" dirty="0" smtClean="0">
                <a:solidFill>
                  <a:schemeClr val="tx1"/>
                </a:solidFill>
                <a:latin typeface="Times New Roman" panose="02020603050405020304" pitchFamily="18" charset="0"/>
                <a:cs typeface="Times New Roman" panose="02020603050405020304" pitchFamily="18" charset="0"/>
              </a:rPr>
              <a:t>- DÉFENSE RECOURS CIVIL ET PÉNAL</a:t>
            </a:r>
            <a:r>
              <a:rPr lang="fr-FR" sz="1800" dirty="0" smtClean="0">
                <a:solidFill>
                  <a:schemeClr val="tx1"/>
                </a:solidFill>
              </a:rPr>
              <a:t/>
            </a:r>
            <a:br>
              <a:rPr lang="fr-FR" sz="1800" dirty="0" smtClean="0">
                <a:solidFill>
                  <a:schemeClr val="tx1"/>
                </a:solidFill>
              </a:rPr>
            </a:br>
            <a:r>
              <a:rPr lang="fr-FR" sz="2800" dirty="0" smtClean="0"/>
              <a:t/>
            </a:r>
            <a:br>
              <a:rPr lang="fr-FR" sz="2800" dirty="0" smtClean="0"/>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731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Titre 1"/>
          <p:cNvSpPr txBox="1">
            <a:spLocks/>
          </p:cNvSpPr>
          <p:nvPr/>
        </p:nvSpPr>
        <p:spPr>
          <a:xfrm>
            <a:off x="677334" y="1376181"/>
            <a:ext cx="9314564" cy="488330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b="1" u="sng" dirty="0">
                <a:solidFill>
                  <a:schemeClr val="tx1"/>
                </a:solidFill>
                <a:latin typeface="Times New Roman" panose="02020603050405020304" pitchFamily="18" charset="0"/>
                <a:cs typeface="Times New Roman" panose="02020603050405020304" pitchFamily="18" charset="0"/>
              </a:rPr>
              <a:t>Hors Service Commandé :</a:t>
            </a:r>
            <a:r>
              <a:rPr lang="fr-FR" sz="2000" b="1" dirty="0">
                <a:solidFill>
                  <a:schemeClr val="tx1"/>
                </a:solidFill>
                <a:latin typeface="Times New Roman" panose="02020603050405020304" pitchFamily="18" charset="0"/>
                <a:cs typeface="Times New Roman" panose="02020603050405020304" pitchFamily="18" charset="0"/>
              </a:rPr>
              <a:t/>
            </a:r>
            <a:br>
              <a:rPr lang="fr-FR" sz="2000" b="1" dirty="0">
                <a:solidFill>
                  <a:schemeClr val="tx1"/>
                </a:solidFill>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
            </a:r>
            <a:br>
              <a:rPr lang="fr-FR" sz="2000" b="1" dirty="0" smtClean="0">
                <a:latin typeface="Times New Roman" panose="02020603050405020304" pitchFamily="18" charset="0"/>
                <a:cs typeface="Times New Roman" panose="02020603050405020304" pitchFamily="18" charset="0"/>
              </a:rPr>
            </a:br>
            <a:r>
              <a:rPr lang="fr-FR" sz="2000" b="1" u="sng" dirty="0" smtClean="0">
                <a:solidFill>
                  <a:schemeClr val="tx1"/>
                </a:solidFill>
                <a:latin typeface="Times New Roman" panose="02020603050405020304" pitchFamily="18" charset="0"/>
                <a:cs typeface="Times New Roman" panose="02020603050405020304" pitchFamily="18" charset="0"/>
              </a:rPr>
              <a:t>Invités et Bénévoles :</a:t>
            </a:r>
            <a:r>
              <a:rPr lang="fr-FR" sz="2000" dirty="0" smtClean="0">
                <a:solidFill>
                  <a:srgbClr val="0000FF"/>
                </a:solidFill>
                <a:latin typeface="Times New Roman" panose="02020603050405020304" pitchFamily="18" charset="0"/>
                <a:cs typeface="Times New Roman" panose="02020603050405020304" pitchFamily="18" charset="0"/>
              </a:rPr>
              <a:t/>
            </a:r>
            <a:br>
              <a:rPr lang="fr-FR" sz="2000" dirty="0" smtClean="0">
                <a:solidFill>
                  <a:srgbClr val="0000FF"/>
                </a:solidFill>
                <a:latin typeface="Times New Roman" panose="02020603050405020304" pitchFamily="18" charset="0"/>
                <a:cs typeface="Times New Roman" panose="02020603050405020304" pitchFamily="18" charset="0"/>
              </a:rPr>
            </a:br>
            <a:endParaRPr lang="fr-FR" sz="2000" dirty="0" smtClean="0">
              <a:solidFill>
                <a:srgbClr val="0000FF"/>
              </a:solidFill>
              <a:latin typeface="Times New Roman" panose="02020603050405020304" pitchFamily="18" charset="0"/>
              <a:cs typeface="Times New Roman" panose="02020603050405020304" pitchFamily="18" charset="0"/>
            </a:endParaRPr>
          </a:p>
          <a:p>
            <a:r>
              <a:rPr lang="fr-FR" sz="2000" dirty="0" smtClean="0">
                <a:solidFill>
                  <a:schemeClr val="tx1"/>
                </a:solidFill>
                <a:latin typeface="Times New Roman" panose="02020603050405020304" pitchFamily="18" charset="0"/>
                <a:cs typeface="Times New Roman" panose="02020603050405020304" pitchFamily="18" charset="0"/>
              </a:rPr>
              <a:t>Couverture complémentaire forfaitaire pour les invités et bénévoles participant aux manifestations</a:t>
            </a:r>
            <a:br>
              <a:rPr lang="fr-FR" sz="2000" dirty="0" smtClean="0">
                <a:solidFill>
                  <a:schemeClr val="tx1"/>
                </a:solidFill>
                <a:latin typeface="Times New Roman" panose="02020603050405020304" pitchFamily="18" charset="0"/>
                <a:cs typeface="Times New Roman" panose="02020603050405020304" pitchFamily="18" charset="0"/>
              </a:rPr>
            </a:br>
            <a:r>
              <a:rPr lang="fr-FR" sz="2000" dirty="0" smtClean="0">
                <a:solidFill>
                  <a:schemeClr val="tx1"/>
                </a:solidFill>
                <a:latin typeface="Times New Roman" panose="02020603050405020304" pitchFamily="18" charset="0"/>
                <a:cs typeface="Times New Roman" panose="02020603050405020304" pitchFamily="18" charset="0"/>
              </a:rPr>
              <a:t>organisées par l'UDSP et/ou les Amicales ayant souscrit la garantie. </a:t>
            </a:r>
          </a:p>
          <a:p>
            <a:endParaRPr lang="fr-FR" sz="2000" dirty="0">
              <a:solidFill>
                <a:schemeClr val="tx1"/>
              </a:solidFill>
              <a:latin typeface="Times New Roman" panose="02020603050405020304" pitchFamily="18" charset="0"/>
              <a:cs typeface="Times New Roman" panose="02020603050405020304" pitchFamily="18" charset="0"/>
            </a:endParaRPr>
          </a:p>
          <a:p>
            <a:r>
              <a:rPr lang="fr-FR" sz="2000" dirty="0" smtClean="0">
                <a:solidFill>
                  <a:schemeClr val="tx1"/>
                </a:solidFill>
                <a:latin typeface="Times New Roman" panose="02020603050405020304" pitchFamily="18" charset="0"/>
                <a:cs typeface="Times New Roman" panose="02020603050405020304" pitchFamily="18" charset="0"/>
              </a:rPr>
              <a:t>Ainsi en cas de sinistre, vos invités et bénévoles sont pris en charge :</a:t>
            </a:r>
          </a:p>
          <a:p>
            <a:endParaRPr lang="fr-FR" sz="20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fr-FR" sz="2000" dirty="0" smtClean="0">
                <a:solidFill>
                  <a:schemeClr val="tx1"/>
                </a:solidFill>
                <a:latin typeface="Times New Roman" panose="02020603050405020304" pitchFamily="18" charset="0"/>
                <a:cs typeface="Times New Roman" panose="02020603050405020304" pitchFamily="18" charset="0"/>
              </a:rPr>
              <a:t>Frais médicaux</a:t>
            </a:r>
          </a:p>
          <a:p>
            <a:pPr marL="342900" indent="-342900">
              <a:buFontTx/>
              <a:buChar char="-"/>
            </a:pPr>
            <a:r>
              <a:rPr lang="fr-FR" sz="2000" dirty="0" smtClean="0">
                <a:solidFill>
                  <a:schemeClr val="tx1"/>
                </a:solidFill>
                <a:latin typeface="Times New Roman" panose="02020603050405020304" pitchFamily="18" charset="0"/>
                <a:cs typeface="Times New Roman" panose="02020603050405020304" pitchFamily="18" charset="0"/>
              </a:rPr>
              <a:t>Frais de soins</a:t>
            </a:r>
          </a:p>
          <a:p>
            <a:pPr marL="342900" indent="-342900">
              <a:buFontTx/>
              <a:buChar char="-"/>
            </a:pPr>
            <a:r>
              <a:rPr lang="fr-FR" sz="2000" dirty="0" smtClean="0">
                <a:solidFill>
                  <a:schemeClr val="tx1"/>
                </a:solidFill>
                <a:latin typeface="Times New Roman" panose="02020603050405020304" pitchFamily="18" charset="0"/>
                <a:cs typeface="Times New Roman" panose="02020603050405020304" pitchFamily="18" charset="0"/>
              </a:rPr>
              <a:t>Indemnité d’hospitalisation</a:t>
            </a:r>
          </a:p>
          <a:p>
            <a:pPr marL="342900" indent="-342900">
              <a:buFontTx/>
              <a:buChar char="-"/>
            </a:pPr>
            <a:r>
              <a:rPr lang="fr-FR" sz="2000" dirty="0" smtClean="0">
                <a:solidFill>
                  <a:schemeClr val="tx1"/>
                </a:solidFill>
                <a:latin typeface="Times New Roman" panose="02020603050405020304" pitchFamily="18" charset="0"/>
                <a:cs typeface="Times New Roman" panose="02020603050405020304" pitchFamily="18" charset="0"/>
              </a:rPr>
              <a:t>Invalidité</a:t>
            </a:r>
          </a:p>
          <a:p>
            <a:pPr marL="342900" indent="-342900">
              <a:buFontTx/>
              <a:buChar char="-"/>
            </a:pPr>
            <a:r>
              <a:rPr lang="fr-FR" sz="2000" dirty="0" smtClean="0">
                <a:solidFill>
                  <a:schemeClr val="tx1"/>
                </a:solidFill>
                <a:latin typeface="Times New Roman" panose="02020603050405020304" pitchFamily="18" charset="0"/>
                <a:cs typeface="Times New Roman" panose="02020603050405020304" pitchFamily="18" charset="0"/>
              </a:rPr>
              <a:t>Décès</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241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volet social</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77" name="Rectangle 9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Titre 1"/>
          <p:cNvSpPr txBox="1">
            <a:spLocks/>
          </p:cNvSpPr>
          <p:nvPr/>
        </p:nvSpPr>
        <p:spPr>
          <a:xfrm>
            <a:off x="677334" y="1546136"/>
            <a:ext cx="9144000" cy="5037543"/>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b="1" u="sng" dirty="0">
                <a:solidFill>
                  <a:schemeClr val="tx1"/>
                </a:solidFill>
                <a:latin typeface="Times New Roman" panose="02020603050405020304" pitchFamily="18" charset="0"/>
                <a:cs typeface="Times New Roman" panose="02020603050405020304" pitchFamily="18" charset="0"/>
              </a:rPr>
              <a:t>Hors Service Commandé :</a:t>
            </a:r>
            <a:r>
              <a:rPr lang="fr-FR" sz="4000" b="1" dirty="0">
                <a:solidFill>
                  <a:schemeClr val="tx1"/>
                </a:solidFill>
                <a:latin typeface="Times New Roman" panose="02020603050405020304" pitchFamily="18" charset="0"/>
                <a:cs typeface="Times New Roman" panose="02020603050405020304" pitchFamily="18" charset="0"/>
              </a:rPr>
              <a:t/>
            </a:r>
            <a:br>
              <a:rPr lang="fr-FR" sz="4000" b="1" dirty="0">
                <a:solidFill>
                  <a:schemeClr val="tx1"/>
                </a:solidFill>
                <a:latin typeface="Times New Roman" panose="02020603050405020304" pitchFamily="18" charset="0"/>
                <a:cs typeface="Times New Roman" panose="02020603050405020304" pitchFamily="18" charset="0"/>
              </a:rPr>
            </a:br>
            <a:r>
              <a:rPr lang="fr-FR" sz="4000" b="1" dirty="0" smtClean="0">
                <a:latin typeface="Times New Roman" panose="02020603050405020304" pitchFamily="18" charset="0"/>
                <a:cs typeface="Times New Roman" panose="02020603050405020304" pitchFamily="18" charset="0"/>
              </a:rPr>
              <a:t/>
            </a:r>
            <a:br>
              <a:rPr lang="fr-FR" sz="4000" b="1" dirty="0" smtClean="0">
                <a:latin typeface="Times New Roman" panose="02020603050405020304" pitchFamily="18" charset="0"/>
                <a:cs typeface="Times New Roman" panose="02020603050405020304" pitchFamily="18" charset="0"/>
              </a:rPr>
            </a:br>
            <a:r>
              <a:rPr lang="fr-FR" sz="4000" dirty="0" smtClean="0">
                <a:solidFill>
                  <a:srgbClr val="0000FF"/>
                </a:solidFill>
                <a:latin typeface="Times New Roman" panose="02020603050405020304" pitchFamily="18" charset="0"/>
                <a:cs typeface="Times New Roman" panose="02020603050405020304" pitchFamily="18" charset="0"/>
              </a:rPr>
              <a:t/>
            </a:r>
            <a:br>
              <a:rPr lang="fr-FR" sz="4000" dirty="0" smtClean="0">
                <a:solidFill>
                  <a:srgbClr val="0000FF"/>
                </a:solidFill>
                <a:latin typeface="Times New Roman" panose="02020603050405020304" pitchFamily="18" charset="0"/>
                <a:cs typeface="Times New Roman" panose="02020603050405020304" pitchFamily="18" charset="0"/>
              </a:rPr>
            </a:br>
            <a:r>
              <a:rPr lang="fr-FR" sz="4000" b="1" u="sng" dirty="0" smtClean="0">
                <a:solidFill>
                  <a:schemeClr val="tx1"/>
                </a:solidFill>
                <a:latin typeface="Times New Roman" panose="02020603050405020304" pitchFamily="18" charset="0"/>
                <a:cs typeface="Times New Roman" panose="02020603050405020304" pitchFamily="18" charset="0"/>
              </a:rPr>
              <a:t>Dommages aux Biens :</a:t>
            </a:r>
          </a:p>
          <a:p>
            <a:r>
              <a:rPr lang="fr-FR" sz="4000" dirty="0" smtClean="0">
                <a:solidFill>
                  <a:srgbClr val="0000FF"/>
                </a:solidFill>
                <a:latin typeface="Times New Roman" panose="02020603050405020304" pitchFamily="18" charset="0"/>
                <a:cs typeface="Times New Roman" panose="02020603050405020304" pitchFamily="18" charset="0"/>
              </a:rPr>
              <a:t/>
            </a:r>
            <a:br>
              <a:rPr lang="fr-FR" sz="4000" dirty="0" smtClean="0">
                <a:solidFill>
                  <a:srgbClr val="0000FF"/>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Assure la responsabilité qui incombe à l'Union Départementale et aux Amicales ayant souscrit la garantie, </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 en tant que locataires des locaux et indemnise les biens mobiliers et/ou immobiliers détruits ou détériorés.</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ASSURANCE DES LOCAUX : </a:t>
            </a:r>
          </a:p>
          <a:p>
            <a:r>
              <a:rPr lang="fr-FR" sz="4000" dirty="0" smtClean="0">
                <a:solidFill>
                  <a:schemeClr val="tx1"/>
                </a:solidFill>
                <a:latin typeface="Times New Roman" panose="02020603050405020304" pitchFamily="18" charset="0"/>
                <a:cs typeface="Times New Roman" panose="02020603050405020304" pitchFamily="18" charset="0"/>
              </a:rPr>
              <a:t>- en tant que locataire ou propriétaire</a:t>
            </a:r>
            <a:br>
              <a:rPr lang="fr-FR" sz="4000" dirty="0" smtClean="0">
                <a:solidFill>
                  <a:schemeClr val="tx1"/>
                </a:solidFill>
                <a:latin typeface="Times New Roman" panose="02020603050405020304" pitchFamily="18" charset="0"/>
                <a:cs typeface="Times New Roman" panose="02020603050405020304" pitchFamily="18" charset="0"/>
              </a:rPr>
            </a:br>
            <a:endParaRPr lang="fr-FR" sz="4000" dirty="0" smtClean="0">
              <a:solidFill>
                <a:schemeClr val="tx1"/>
              </a:solidFill>
              <a:latin typeface="Times New Roman" panose="02020603050405020304" pitchFamily="18" charset="0"/>
              <a:cs typeface="Times New Roman" panose="02020603050405020304" pitchFamily="18" charset="0"/>
            </a:endParaRPr>
          </a:p>
          <a:p>
            <a:endParaRPr lang="fr-FR" sz="4000" dirty="0">
              <a:solidFill>
                <a:schemeClr val="tx1"/>
              </a:solidFill>
              <a:latin typeface="Times New Roman" panose="02020603050405020304" pitchFamily="18" charset="0"/>
              <a:cs typeface="Times New Roman" panose="02020603050405020304" pitchFamily="18" charset="0"/>
            </a:endParaRPr>
          </a:p>
          <a:p>
            <a:r>
              <a:rPr lang="fr-FR" sz="4000" dirty="0" smtClean="0">
                <a:solidFill>
                  <a:schemeClr val="tx1"/>
                </a:solidFill>
                <a:latin typeface="Times New Roman" panose="02020603050405020304" pitchFamily="18" charset="0"/>
                <a:cs typeface="Times New Roman" panose="02020603050405020304" pitchFamily="18" charset="0"/>
              </a:rPr>
              <a:t>ASSURANCE MOBILIER / MATÉRIEL :</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 assurance multirisque (vol, incendie...)</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 assurance tous risques exposition</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 assurance tous risques informatiques</a:t>
            </a:r>
          </a:p>
          <a:p>
            <a:r>
              <a:rPr lang="fr-FR" sz="4000" dirty="0" smtClean="0">
                <a:solidFill>
                  <a:schemeClr val="tx1"/>
                </a:solidFill>
                <a:latin typeface="Times New Roman" panose="02020603050405020304" pitchFamily="18" charset="0"/>
                <a:cs typeface="Times New Roman" panose="02020603050405020304" pitchFamily="18" charset="0"/>
              </a:rPr>
              <a:t/>
            </a:r>
            <a:br>
              <a:rPr lang="fr-FR" sz="4000" dirty="0" smtClean="0">
                <a:solidFill>
                  <a:schemeClr val="tx1"/>
                </a:solidFill>
                <a:latin typeface="Times New Roman" panose="02020603050405020304" pitchFamily="18" charset="0"/>
                <a:cs typeface="Times New Roman" panose="02020603050405020304" pitchFamily="18" charset="0"/>
              </a:rPr>
            </a:br>
            <a:r>
              <a:rPr lang="fr-FR" sz="4000" dirty="0" smtClean="0">
                <a:solidFill>
                  <a:srgbClr val="FF0000"/>
                </a:solidFill>
                <a:latin typeface="Times New Roman" panose="02020603050405020304" pitchFamily="18" charset="0"/>
                <a:cs typeface="Times New Roman" panose="02020603050405020304" pitchFamily="18" charset="0"/>
              </a:rPr>
              <a:t>Franchise 150 € </a:t>
            </a:r>
            <a:br>
              <a:rPr lang="fr-FR" sz="4000" dirty="0" smtClean="0">
                <a:solidFill>
                  <a:srgbClr val="FF0000"/>
                </a:solidFill>
                <a:latin typeface="Times New Roman" panose="02020603050405020304" pitchFamily="18" charset="0"/>
                <a:cs typeface="Times New Roman" panose="02020603050405020304" pitchFamily="18" charset="0"/>
              </a:rPr>
            </a:br>
            <a:r>
              <a:rPr lang="fr-FR" sz="4000" dirty="0" smtClean="0">
                <a:solidFill>
                  <a:schemeClr val="tx1"/>
                </a:solidFill>
                <a:latin typeface="Times New Roman" panose="02020603050405020304" pitchFamily="18" charset="0"/>
                <a:cs typeface="Times New Roman" panose="02020603050405020304" pitchFamily="18" charset="0"/>
              </a:rPr>
              <a:t>(sauf en cas de catastrophe naturelle où il est fait application de la franchise réglementaire)</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27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0"/>
            <a:ext cx="8596312" cy="1141413"/>
          </a:xfrm>
        </p:spPr>
        <p:txBody>
          <a:bodyPr rtlCol="0">
            <a:normAutofit fontScale="90000"/>
          </a:bodyPr>
          <a:lstStyle/>
          <a:p>
            <a:pPr eaLnBrk="1" fontAlgn="auto" hangingPunct="1">
              <a:spcAft>
                <a:spcPts val="0"/>
              </a:spcAft>
              <a:defRPr/>
            </a:pPr>
            <a:r>
              <a:rPr lang="fr-FR" dirty="0"/>
              <a:t>La </a:t>
            </a:r>
            <a:r>
              <a:rPr lang="fr-FR" dirty="0" smtClean="0"/>
              <a:t>communication</a:t>
            </a:r>
            <a:r>
              <a:rPr lang="fr-FR" dirty="0"/>
              <a:t/>
            </a:r>
            <a:br>
              <a:rPr lang="fr-FR" dirty="0"/>
            </a:br>
            <a:endParaRPr lang="fr-FR" dirty="0"/>
          </a:p>
        </p:txBody>
      </p:sp>
      <p:sp>
        <p:nvSpPr>
          <p:cNvPr id="3" name="Espace réservé du contenu 2"/>
          <p:cNvSpPr>
            <a:spLocks noGrp="1"/>
          </p:cNvSpPr>
          <p:nvPr>
            <p:ph idx="1"/>
          </p:nvPr>
        </p:nvSpPr>
        <p:spPr>
          <a:xfrm>
            <a:off x="628650" y="598488"/>
            <a:ext cx="9390063" cy="6032500"/>
          </a:xfrm>
        </p:spPr>
        <p:txBody>
          <a:bodyPr rtlCol="0">
            <a:normAutofit fontScale="92500" lnSpcReduction="20000"/>
          </a:bodyPr>
          <a:lstStyle/>
          <a:p>
            <a:pPr eaLnBrk="1" fontAlgn="auto" hangingPunct="1">
              <a:spcAft>
                <a:spcPts val="0"/>
              </a:spcAft>
              <a:buFont typeface="Wingdings 3" charset="2"/>
              <a:buChar char=""/>
              <a:defRPr/>
            </a:pPr>
            <a:r>
              <a:rPr lang="fr-FR" dirty="0" smtClean="0">
                <a:solidFill>
                  <a:schemeClr val="tx1">
                    <a:lumMod val="75000"/>
                    <a:lumOff val="25000"/>
                  </a:schemeClr>
                </a:solidFill>
              </a:rPr>
              <a:t>Les besoins </a:t>
            </a:r>
            <a:r>
              <a:rPr lang="fr-FR" dirty="0">
                <a:solidFill>
                  <a:schemeClr val="tx1">
                    <a:lumMod val="75000"/>
                    <a:lumOff val="25000"/>
                  </a:schemeClr>
                </a:solidFill>
              </a:rPr>
              <a:t>pour le </a:t>
            </a:r>
            <a:r>
              <a:rPr lang="fr-FR" dirty="0" smtClean="0">
                <a:solidFill>
                  <a:schemeClr val="tx1">
                    <a:lumMod val="75000"/>
                    <a:lumOff val="25000"/>
                  </a:schemeClr>
                </a:solidFill>
              </a:rPr>
              <a:t>journal =&gt; correspondant JL TALLEUX</a:t>
            </a:r>
          </a:p>
          <a:p>
            <a:pPr eaLnBrk="1" fontAlgn="auto" hangingPunct="1">
              <a:spcAft>
                <a:spcPts val="0"/>
              </a:spcAft>
              <a:buFont typeface="Wingdings 3" charset="2"/>
              <a:buNone/>
              <a:defRPr/>
            </a:pPr>
            <a:r>
              <a:rPr lang="fr-FR" dirty="0" smtClean="0">
                <a:solidFill>
                  <a:schemeClr val="tx1">
                    <a:lumMod val="75000"/>
                    <a:lumOff val="25000"/>
                  </a:schemeClr>
                </a:solidFill>
              </a:rPr>
              <a:t>    □ Photos, articles, </a:t>
            </a:r>
            <a:r>
              <a:rPr lang="fr-FR" dirty="0" err="1" smtClean="0">
                <a:solidFill>
                  <a:schemeClr val="tx1">
                    <a:lumMod val="75000"/>
                    <a:lumOff val="25000"/>
                  </a:schemeClr>
                </a:solidFill>
              </a:rPr>
              <a:t>scann</a:t>
            </a:r>
            <a:r>
              <a:rPr lang="fr-FR" dirty="0" smtClean="0">
                <a:solidFill>
                  <a:schemeClr val="tx1">
                    <a:lumMod val="75000"/>
                    <a:lumOff val="25000"/>
                  </a:schemeClr>
                </a:solidFill>
              </a:rPr>
              <a:t> d’articles de journaux avec la provenance, info diverses,… </a:t>
            </a:r>
          </a:p>
          <a:p>
            <a:pPr eaLnBrk="1" fontAlgn="auto" hangingPunct="1">
              <a:spcAft>
                <a:spcPts val="0"/>
              </a:spcAft>
              <a:buFont typeface="Wingdings 3" charset="2"/>
              <a:buNone/>
              <a:defRPr/>
            </a:pPr>
            <a:r>
              <a:rPr lang="fr-FR" dirty="0" smtClean="0">
                <a:solidFill>
                  <a:schemeClr val="tx1">
                    <a:lumMod val="75000"/>
                    <a:lumOff val="25000"/>
                  </a:schemeClr>
                </a:solidFill>
              </a:rPr>
              <a:t>    □ Quels sujets ?</a:t>
            </a:r>
          </a:p>
          <a:p>
            <a:pPr eaLnBrk="1" fontAlgn="auto" hangingPunct="1">
              <a:spcAft>
                <a:spcPts val="0"/>
              </a:spcAft>
              <a:buFont typeface="Wingdings 3" charset="2"/>
              <a:buNone/>
              <a:defRPr/>
            </a:pPr>
            <a:r>
              <a:rPr lang="fr-FR" dirty="0" smtClean="0">
                <a:solidFill>
                  <a:schemeClr val="tx1">
                    <a:lumMod val="75000"/>
                    <a:lumOff val="25000"/>
                  </a:schemeClr>
                </a:solidFill>
              </a:rPr>
              <a:t>                                voyages, sorties / animations (pêche, course aux œufs,…)</a:t>
            </a:r>
          </a:p>
          <a:p>
            <a:pPr eaLnBrk="1" fontAlgn="auto" hangingPunct="1">
              <a:spcAft>
                <a:spcPts val="0"/>
              </a:spcAft>
              <a:buFont typeface="Wingdings 3" charset="2"/>
              <a:buNone/>
              <a:defRPr/>
            </a:pPr>
            <a:r>
              <a:rPr lang="fr-FR" dirty="0" smtClean="0">
                <a:solidFill>
                  <a:schemeClr val="tx1">
                    <a:lumMod val="75000"/>
                    <a:lumOff val="25000"/>
                  </a:schemeClr>
                </a:solidFill>
              </a:rPr>
              <a:t>                                réception de collègues SP (jumelage, accueil de sportifs,…)</a:t>
            </a:r>
          </a:p>
          <a:p>
            <a:pPr eaLnBrk="1" fontAlgn="auto" hangingPunct="1">
              <a:spcAft>
                <a:spcPts val="0"/>
              </a:spcAft>
              <a:buFont typeface="Wingdings 3" charset="2"/>
              <a:buNone/>
              <a:defRPr/>
            </a:pPr>
            <a:r>
              <a:rPr lang="fr-FR" dirty="0" smtClean="0">
                <a:solidFill>
                  <a:schemeClr val="tx1">
                    <a:lumMod val="75000"/>
                    <a:lumOff val="25000"/>
                  </a:schemeClr>
                </a:solidFill>
              </a:rPr>
              <a:t>                                passion d’un collègue (restauration de véhicules, objets, histoire,…)</a:t>
            </a:r>
          </a:p>
          <a:p>
            <a:pPr eaLnBrk="1" fontAlgn="auto" hangingPunct="1">
              <a:spcAft>
                <a:spcPts val="0"/>
              </a:spcAft>
              <a:buFont typeface="Wingdings 3" charset="2"/>
              <a:buNone/>
              <a:defRPr/>
            </a:pPr>
            <a:r>
              <a:rPr lang="fr-FR" dirty="0" smtClean="0">
                <a:solidFill>
                  <a:schemeClr val="tx1">
                    <a:lumMod val="75000"/>
                    <a:lumOff val="25000"/>
                  </a:schemeClr>
                </a:solidFill>
              </a:rPr>
              <a:t>                                participations sportives (marathon, cross, rencontres,…)</a:t>
            </a:r>
          </a:p>
          <a:p>
            <a:pPr eaLnBrk="1" fontAlgn="auto" hangingPunct="1">
              <a:spcAft>
                <a:spcPts val="0"/>
              </a:spcAft>
              <a:buFont typeface="Wingdings 3" charset="2"/>
              <a:buNone/>
              <a:defRPr/>
            </a:pPr>
            <a:r>
              <a:rPr lang="fr-FR" dirty="0" smtClean="0">
                <a:solidFill>
                  <a:schemeClr val="tx1">
                    <a:lumMod val="75000"/>
                    <a:lumOff val="25000"/>
                  </a:schemeClr>
                </a:solidFill>
              </a:rPr>
              <a:t>                                remise de chèques (actifs, retraités )</a:t>
            </a:r>
          </a:p>
          <a:p>
            <a:pPr eaLnBrk="1" fontAlgn="auto" hangingPunct="1">
              <a:spcAft>
                <a:spcPts val="0"/>
              </a:spcAft>
              <a:buFont typeface="Wingdings 3" panose="05040102010807070707" pitchFamily="18" charset="2"/>
              <a:buNone/>
              <a:defRPr/>
            </a:pPr>
            <a:r>
              <a:rPr lang="fr-FR" dirty="0" smtClean="0">
                <a:solidFill>
                  <a:schemeClr val="tx1">
                    <a:lumMod val="75000"/>
                    <a:lumOff val="25000"/>
                  </a:schemeClr>
                </a:solidFill>
              </a:rPr>
              <a:t>                                Ste </a:t>
            </a:r>
            <a:r>
              <a:rPr lang="fr-FR" dirty="0">
                <a:solidFill>
                  <a:schemeClr val="tx1">
                    <a:lumMod val="75000"/>
                    <a:lumOff val="25000"/>
                  </a:schemeClr>
                </a:solidFill>
              </a:rPr>
              <a:t>Barbe : distinctions, élévations de grade, …</a:t>
            </a:r>
          </a:p>
          <a:p>
            <a:pPr eaLnBrk="1" fontAlgn="auto" hangingPunct="1">
              <a:spcAft>
                <a:spcPts val="0"/>
              </a:spcAft>
              <a:buFont typeface="Wingdings 3" charset="2"/>
              <a:buNone/>
              <a:defRPr/>
            </a:pPr>
            <a:r>
              <a:rPr lang="fr-FR" dirty="0" smtClean="0">
                <a:solidFill>
                  <a:schemeClr val="tx1">
                    <a:lumMod val="75000"/>
                    <a:lumOff val="25000"/>
                  </a:schemeClr>
                </a:solidFill>
              </a:rPr>
              <a:t>                                interventions marquantes</a:t>
            </a:r>
          </a:p>
          <a:p>
            <a:pPr eaLnBrk="1" fontAlgn="auto" hangingPunct="1">
              <a:spcAft>
                <a:spcPts val="0"/>
              </a:spcAft>
              <a:buFont typeface="Wingdings 3" charset="2"/>
              <a:buNone/>
              <a:defRPr/>
            </a:pPr>
            <a:r>
              <a:rPr lang="fr-FR" dirty="0">
                <a:solidFill>
                  <a:schemeClr val="tx1">
                    <a:lumMod val="75000"/>
                    <a:lumOff val="25000"/>
                  </a:schemeClr>
                </a:solidFill>
              </a:rPr>
              <a:t> </a:t>
            </a:r>
            <a:r>
              <a:rPr lang="fr-FR" dirty="0" smtClean="0">
                <a:solidFill>
                  <a:schemeClr val="tx1">
                    <a:lumMod val="75000"/>
                    <a:lumOff val="25000"/>
                  </a:schemeClr>
                </a:solidFill>
              </a:rPr>
              <a:t>                               défilé, commémoration, …..</a:t>
            </a:r>
          </a:p>
          <a:p>
            <a:pPr eaLnBrk="1" fontAlgn="auto" hangingPunct="1">
              <a:spcAft>
                <a:spcPts val="0"/>
              </a:spcAft>
              <a:buFont typeface="Wingdings 3" charset="2"/>
              <a:buNone/>
              <a:defRPr/>
            </a:pPr>
            <a:r>
              <a:rPr lang="fr-FR" dirty="0" smtClean="0">
                <a:solidFill>
                  <a:schemeClr val="tx1">
                    <a:lumMod val="75000"/>
                    <a:lumOff val="25000"/>
                  </a:schemeClr>
                </a:solidFill>
              </a:rPr>
              <a:t>                                une journée en caserne, …</a:t>
            </a:r>
          </a:p>
          <a:p>
            <a:pPr eaLnBrk="1" fontAlgn="auto" hangingPunct="1">
              <a:spcAft>
                <a:spcPts val="0"/>
              </a:spcAft>
              <a:buFont typeface="Wingdings 3" charset="2"/>
              <a:buNone/>
              <a:defRPr/>
            </a:pPr>
            <a:r>
              <a:rPr lang="fr-FR" dirty="0" smtClean="0">
                <a:solidFill>
                  <a:schemeClr val="tx1">
                    <a:lumMod val="75000"/>
                    <a:lumOff val="25000"/>
                  </a:schemeClr>
                </a:solidFill>
              </a:rPr>
              <a:t>                                la vie de l’association des JSP </a:t>
            </a:r>
          </a:p>
          <a:p>
            <a:pPr eaLnBrk="1" fontAlgn="auto" hangingPunct="1">
              <a:spcAft>
                <a:spcPts val="0"/>
              </a:spcAft>
              <a:buFont typeface="Wingdings 3" charset="2"/>
              <a:buNone/>
              <a:defRPr/>
            </a:pPr>
            <a:r>
              <a:rPr lang="fr-FR" dirty="0" smtClean="0">
                <a:solidFill>
                  <a:schemeClr val="tx1">
                    <a:lumMod val="75000"/>
                    <a:lumOff val="25000"/>
                  </a:schemeClr>
                </a:solidFill>
              </a:rPr>
              <a:t>      □ Comment transmettre ?</a:t>
            </a:r>
          </a:p>
          <a:p>
            <a:pPr eaLnBrk="1" fontAlgn="auto" hangingPunct="1">
              <a:spcAft>
                <a:spcPts val="0"/>
              </a:spcAft>
              <a:buFont typeface="Wingdings 3" charset="2"/>
              <a:buNone/>
              <a:defRPr/>
            </a:pPr>
            <a:r>
              <a:rPr lang="fr-FR" dirty="0" smtClean="0">
                <a:solidFill>
                  <a:schemeClr val="tx1">
                    <a:lumMod val="75000"/>
                    <a:lumOff val="25000"/>
                  </a:schemeClr>
                </a:solidFill>
              </a:rPr>
              <a:t>                                            via votre délégué d’arrondissement</a:t>
            </a:r>
          </a:p>
          <a:p>
            <a:pPr eaLnBrk="1" fontAlgn="auto" hangingPunct="1">
              <a:spcAft>
                <a:spcPts val="0"/>
              </a:spcAft>
              <a:buFont typeface="Wingdings 3" charset="2"/>
              <a:buNone/>
              <a:defRPr/>
            </a:pPr>
            <a:r>
              <a:rPr lang="fr-FR" dirty="0" smtClean="0">
                <a:solidFill>
                  <a:schemeClr val="tx1">
                    <a:lumMod val="75000"/>
                    <a:lumOff val="25000"/>
                  </a:schemeClr>
                </a:solidFill>
              </a:rPr>
              <a:t>      □  Quand ?</a:t>
            </a:r>
          </a:p>
          <a:p>
            <a:pPr eaLnBrk="1" fontAlgn="auto" hangingPunct="1">
              <a:spcAft>
                <a:spcPts val="0"/>
              </a:spcAft>
              <a:buFont typeface="Wingdings 3" charset="2"/>
              <a:buNone/>
              <a:defRPr/>
            </a:pPr>
            <a:r>
              <a:rPr lang="fr-FR" dirty="0" smtClean="0">
                <a:solidFill>
                  <a:schemeClr val="tx1">
                    <a:lumMod val="75000"/>
                    <a:lumOff val="25000"/>
                  </a:schemeClr>
                </a:solidFill>
              </a:rPr>
              <a:t>                                             au fur et à mesure des événements et tout           particulièrement en fin d’année pour la Ste Barbe</a:t>
            </a:r>
          </a:p>
          <a:p>
            <a:pPr eaLnBrk="1" fontAlgn="auto" hangingPunct="1">
              <a:spcAft>
                <a:spcPts val="0"/>
              </a:spcAft>
              <a:buFont typeface="Wingdings 3" charset="2"/>
              <a:buNone/>
              <a:defRPr/>
            </a:pPr>
            <a:endParaRPr lang="fr-FR" dirty="0" smtClean="0">
              <a:solidFill>
                <a:schemeClr val="tx1">
                  <a:lumMod val="75000"/>
                  <a:lumOff val="25000"/>
                </a:schemeClr>
              </a:solidFill>
            </a:endParaRPr>
          </a:p>
        </p:txBody>
      </p:sp>
      <p:pic>
        <p:nvPicPr>
          <p:cNvPr id="5124" name="Image 3" descr="C:\Users\skozak\Desktop\Blason UDSP versio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5650" y="119063"/>
            <a:ext cx="106838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èche vers le bas 4"/>
          <p:cNvSpPr/>
          <p:nvPr/>
        </p:nvSpPr>
        <p:spPr>
          <a:xfrm rot="16200000">
            <a:off x="2064544" y="3604419"/>
            <a:ext cx="258762" cy="876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2" name="Flèche vers le bas 11"/>
          <p:cNvSpPr/>
          <p:nvPr/>
        </p:nvSpPr>
        <p:spPr>
          <a:xfrm rot="16200000">
            <a:off x="2039144" y="2032794"/>
            <a:ext cx="258762" cy="876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 </a:t>
            </a:r>
          </a:p>
        </p:txBody>
      </p:sp>
      <p:sp>
        <p:nvSpPr>
          <p:cNvPr id="5127" name="Organigramme : Connecteur 9"/>
          <p:cNvSpPr>
            <a:spLocks noChangeArrowheads="1"/>
          </p:cNvSpPr>
          <p:nvPr/>
        </p:nvSpPr>
        <p:spPr bwMode="auto">
          <a:xfrm>
            <a:off x="333375" y="3654425"/>
            <a:ext cx="1412875" cy="777875"/>
          </a:xfrm>
          <a:prstGeom prst="flowChartConnector">
            <a:avLst/>
          </a:prstGeom>
          <a:solidFill>
            <a:srgbClr val="92D050"/>
          </a:solidFill>
          <a:ln w="25400">
            <a:solidFill>
              <a:srgbClr val="000000"/>
            </a:solidFill>
            <a:round/>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fr-FR" altLang="fr-FR">
                <a:solidFill>
                  <a:schemeClr val="tx1"/>
                </a:solidFill>
                <a:latin typeface="Arial" panose="020B0604020202020204" pitchFamily="34" charset="0"/>
              </a:rPr>
              <a:t>Votre CIS</a:t>
            </a:r>
          </a:p>
        </p:txBody>
      </p:sp>
      <p:sp>
        <p:nvSpPr>
          <p:cNvPr id="15" name="Accolade ouvrante 14"/>
          <p:cNvSpPr/>
          <p:nvPr/>
        </p:nvSpPr>
        <p:spPr>
          <a:xfrm>
            <a:off x="2582863" y="1739900"/>
            <a:ext cx="168275" cy="14478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16" name="Accolade ouvrante 15"/>
          <p:cNvSpPr/>
          <p:nvPr/>
        </p:nvSpPr>
        <p:spPr>
          <a:xfrm>
            <a:off x="2606675" y="3273425"/>
            <a:ext cx="144463" cy="1549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11" name="Flèche vers le bas 10"/>
          <p:cNvSpPr/>
          <p:nvPr/>
        </p:nvSpPr>
        <p:spPr>
          <a:xfrm rot="16200000">
            <a:off x="2977357" y="5010944"/>
            <a:ext cx="258762" cy="876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Flèche vers le bas 16"/>
          <p:cNvSpPr/>
          <p:nvPr/>
        </p:nvSpPr>
        <p:spPr>
          <a:xfrm rot="16200000">
            <a:off x="3001169" y="5645944"/>
            <a:ext cx="258762" cy="876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5132" name="Organigramme : Connecteur 9"/>
          <p:cNvSpPr>
            <a:spLocks noChangeArrowheads="1"/>
          </p:cNvSpPr>
          <p:nvPr/>
        </p:nvSpPr>
        <p:spPr bwMode="auto">
          <a:xfrm>
            <a:off x="317500" y="2095500"/>
            <a:ext cx="1414463" cy="776288"/>
          </a:xfrm>
          <a:prstGeom prst="flowChartConnector">
            <a:avLst/>
          </a:prstGeom>
          <a:solidFill>
            <a:srgbClr val="92D050"/>
          </a:solidFill>
          <a:ln w="25400">
            <a:solidFill>
              <a:srgbClr val="000000"/>
            </a:solidFill>
            <a:round/>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a:spcBef>
                <a:spcPct val="0"/>
              </a:spcBef>
              <a:buClrTx/>
              <a:buSzTx/>
              <a:buFontTx/>
              <a:buNone/>
            </a:pPr>
            <a:r>
              <a:rPr lang="fr-FR" altLang="fr-FR">
                <a:solidFill>
                  <a:schemeClr val="tx1"/>
                </a:solidFill>
                <a:latin typeface="Arial" panose="020B0604020202020204" pitchFamily="34" charset="0"/>
              </a:rPr>
              <a:t>Votre Amicale</a:t>
            </a:r>
          </a:p>
        </p:txBody>
      </p:sp>
    </p:spTree>
    <p:extLst>
      <p:ext uri="{BB962C8B-B14F-4D97-AF65-F5344CB8AC3E}">
        <p14:creationId xmlns:p14="http://schemas.microsoft.com/office/powerpoint/2010/main" val="930636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La </a:t>
            </a:r>
            <a:r>
              <a:rPr lang="fr-FR" dirty="0" smtClean="0"/>
              <a:t>communication</a:t>
            </a:r>
            <a:r>
              <a:rPr lang="fr-FR" dirty="0"/>
              <a:t/>
            </a:r>
            <a:br>
              <a:rPr lang="fr-FR" dirty="0"/>
            </a:br>
            <a:endParaRPr lang="fr-FR" dirty="0"/>
          </a:p>
        </p:txBody>
      </p:sp>
      <p:sp>
        <p:nvSpPr>
          <p:cNvPr id="3" name="Espace réservé du contenu 2"/>
          <p:cNvSpPr>
            <a:spLocks noGrp="1"/>
          </p:cNvSpPr>
          <p:nvPr>
            <p:ph idx="1"/>
          </p:nvPr>
        </p:nvSpPr>
        <p:spPr>
          <a:xfrm>
            <a:off x="677334" y="1391831"/>
            <a:ext cx="8596668" cy="5243638"/>
          </a:xfrm>
        </p:spPr>
        <p:txBody>
          <a:bodyPr>
            <a:normAutofit/>
          </a:bodyPr>
          <a:lstStyle/>
          <a:p>
            <a:r>
              <a:rPr lang="fr-FR" sz="2800" dirty="0" smtClean="0">
                <a:effectLst>
                  <a:outerShdw blurRad="38100" dist="38100" dir="2700000" algn="tl">
                    <a:srgbClr val="000000">
                      <a:alpha val="43137"/>
                    </a:srgbClr>
                  </a:outerShdw>
                </a:effectLst>
              </a:rPr>
              <a:t>L’union est en ligne!</a:t>
            </a:r>
          </a:p>
          <a:p>
            <a:pPr lvl="1"/>
            <a:r>
              <a:rPr lang="fr-FR" dirty="0" smtClean="0"/>
              <a:t>Le site </a:t>
            </a:r>
            <a:r>
              <a:rPr lang="fr-FR" sz="2800" dirty="0" smtClean="0">
                <a:effectLst>
                  <a:outerShdw blurRad="38100" dist="38100" dir="2700000" algn="tl">
                    <a:srgbClr val="000000">
                      <a:alpha val="43137"/>
                    </a:srgbClr>
                  </a:outerShdw>
                </a:effectLst>
                <a:hlinkClick r:id="rId2"/>
              </a:rPr>
              <a:t>udsp62.fr</a:t>
            </a:r>
            <a:endParaRPr lang="fr-FR" sz="2800" dirty="0" smtClean="0">
              <a:effectLst>
                <a:outerShdw blurRad="38100" dist="38100" dir="2700000" algn="tl">
                  <a:srgbClr val="000000">
                    <a:alpha val="43137"/>
                  </a:srgbClr>
                </a:outerShdw>
              </a:effectLst>
            </a:endParaRPr>
          </a:p>
          <a:p>
            <a:pPr lvl="2"/>
            <a:r>
              <a:rPr lang="fr-FR" dirty="0" smtClean="0"/>
              <a:t>Pourquoi, pour qui?</a:t>
            </a:r>
            <a:endParaRPr lang="fr-FR" dirty="0"/>
          </a:p>
          <a:p>
            <a:pPr lvl="3"/>
            <a:r>
              <a:rPr lang="fr-FR" dirty="0" smtClean="0"/>
              <a:t>A destination des SP, mais pas que!</a:t>
            </a:r>
          </a:p>
          <a:p>
            <a:pPr lvl="3"/>
            <a:r>
              <a:rPr lang="fr-FR" dirty="0" smtClean="0"/>
              <a:t>Accès aux adhérents et présidents d’amicale</a:t>
            </a:r>
          </a:p>
          <a:p>
            <a:pPr lvl="3"/>
            <a:r>
              <a:rPr lang="fr-FR" dirty="0"/>
              <a:t>Informer sur </a:t>
            </a:r>
            <a:r>
              <a:rPr lang="fr-FR" dirty="0" smtClean="0"/>
              <a:t>:</a:t>
            </a:r>
          </a:p>
          <a:p>
            <a:pPr lvl="4"/>
            <a:r>
              <a:rPr lang="fr-FR" dirty="0" smtClean="0"/>
              <a:t>l’actualité </a:t>
            </a:r>
            <a:r>
              <a:rPr lang="fr-FR" dirty="0"/>
              <a:t>de l’UDSP </a:t>
            </a:r>
            <a:r>
              <a:rPr lang="fr-FR" dirty="0" smtClean="0"/>
              <a:t>62</a:t>
            </a:r>
          </a:p>
          <a:p>
            <a:pPr lvl="4"/>
            <a:r>
              <a:rPr lang="fr-FR" dirty="0" smtClean="0"/>
              <a:t>Le rôle de l’UDSP</a:t>
            </a:r>
          </a:p>
          <a:p>
            <a:pPr lvl="2"/>
            <a:r>
              <a:rPr lang="fr-FR" dirty="0" smtClean="0"/>
              <a:t>Quid?</a:t>
            </a:r>
          </a:p>
          <a:p>
            <a:pPr lvl="3"/>
            <a:r>
              <a:rPr lang="fr-FR" dirty="0" smtClean="0"/>
              <a:t>A la une</a:t>
            </a:r>
          </a:p>
          <a:p>
            <a:pPr lvl="3"/>
            <a:r>
              <a:rPr lang="fr-FR" dirty="0" smtClean="0"/>
              <a:t>Les rubriques</a:t>
            </a:r>
          </a:p>
          <a:p>
            <a:pPr lvl="3"/>
            <a:r>
              <a:rPr lang="fr-FR" dirty="0" smtClean="0"/>
              <a:t>Les documents utiles</a:t>
            </a:r>
          </a:p>
          <a:p>
            <a:pPr lvl="2"/>
            <a:r>
              <a:rPr lang="fr-FR" sz="2400" dirty="0" smtClean="0"/>
              <a:t>Un site qui vit grâce à vous!</a:t>
            </a:r>
          </a:p>
          <a:p>
            <a:pPr lvl="2"/>
            <a:r>
              <a:rPr lang="fr-FR" sz="1800" dirty="0" smtClean="0"/>
              <a:t>Nous contacter: </a:t>
            </a:r>
            <a:r>
              <a:rPr lang="fr-FR" sz="2400" dirty="0" smtClean="0">
                <a:ln w="22225">
                  <a:solidFill>
                    <a:schemeClr val="accent2"/>
                  </a:solidFill>
                  <a:prstDash val="solid"/>
                </a:ln>
                <a:solidFill>
                  <a:schemeClr val="accent2">
                    <a:lumMod val="40000"/>
                    <a:lumOff val="60000"/>
                  </a:schemeClr>
                </a:solidFill>
              </a:rPr>
              <a:t>contact@udsp62.fr</a:t>
            </a:r>
          </a:p>
          <a:p>
            <a:pPr lvl="4"/>
            <a:endParaRPr lang="fr-FR" dirty="0"/>
          </a:p>
          <a:p>
            <a:pPr marL="1828800" lvl="4" indent="0">
              <a:buNone/>
            </a:pPr>
            <a:endParaRPr lang="fr-FR" dirty="0" smtClean="0"/>
          </a:p>
        </p:txBody>
      </p:sp>
      <p:pic>
        <p:nvPicPr>
          <p:cNvPr id="4" name="Image 3" descr="C:\Users\skozak\Desktop\Blason UDSP version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pic>
        <p:nvPicPr>
          <p:cNvPr id="5" name="Image 4"/>
          <p:cNvPicPr>
            <a:picLocks noChangeAspect="1"/>
          </p:cNvPicPr>
          <p:nvPr/>
        </p:nvPicPr>
        <p:blipFill>
          <a:blip r:embed="rId4"/>
          <a:stretch>
            <a:fillRect/>
          </a:stretch>
        </p:blipFill>
        <p:spPr>
          <a:xfrm rot="20698020">
            <a:off x="6444245" y="574419"/>
            <a:ext cx="4202878" cy="3415341"/>
          </a:xfrm>
          <a:prstGeom prst="rect">
            <a:avLst/>
          </a:prstGeom>
        </p:spPr>
        <p:style>
          <a:lnRef idx="2">
            <a:schemeClr val="dk1"/>
          </a:lnRef>
          <a:fillRef idx="1">
            <a:schemeClr val="lt1"/>
          </a:fillRef>
          <a:effectRef idx="0">
            <a:schemeClr val="dk1"/>
          </a:effectRef>
          <a:fontRef idx="minor">
            <a:schemeClr val="dk1"/>
          </a:fontRef>
        </p:style>
      </p:pic>
      <p:pic>
        <p:nvPicPr>
          <p:cNvPr id="6" name="Image 5"/>
          <p:cNvPicPr>
            <a:picLocks noChangeAspect="1"/>
          </p:cNvPicPr>
          <p:nvPr/>
        </p:nvPicPr>
        <p:blipFill>
          <a:blip r:embed="rId5"/>
          <a:stretch>
            <a:fillRect/>
          </a:stretch>
        </p:blipFill>
        <p:spPr>
          <a:xfrm rot="449418">
            <a:off x="6250641" y="3373167"/>
            <a:ext cx="3440506" cy="294701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97562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La </a:t>
            </a:r>
            <a:r>
              <a:rPr lang="fr-FR" dirty="0" smtClean="0"/>
              <a:t>communication</a:t>
            </a:r>
            <a:r>
              <a:rPr lang="fr-FR" dirty="0"/>
              <a:t/>
            </a:r>
            <a:br>
              <a:rPr lang="fr-FR" dirty="0"/>
            </a:br>
            <a:endParaRPr lang="fr-FR" dirty="0"/>
          </a:p>
        </p:txBody>
      </p:sp>
      <p:sp>
        <p:nvSpPr>
          <p:cNvPr id="3" name="Espace réservé du contenu 2"/>
          <p:cNvSpPr>
            <a:spLocks noGrp="1"/>
          </p:cNvSpPr>
          <p:nvPr>
            <p:ph idx="1"/>
          </p:nvPr>
        </p:nvSpPr>
        <p:spPr>
          <a:xfrm>
            <a:off x="677334" y="1335187"/>
            <a:ext cx="8596668" cy="4919956"/>
          </a:xfrm>
        </p:spPr>
        <p:txBody>
          <a:bodyPr>
            <a:normAutofit/>
          </a:bodyPr>
          <a:lstStyle/>
          <a:p>
            <a:r>
              <a:rPr lang="fr-FR" sz="2800" dirty="0" smtClean="0">
                <a:effectLst>
                  <a:outerShdw blurRad="38100" dist="38100" dir="2700000" algn="tl">
                    <a:srgbClr val="000000">
                      <a:alpha val="43137"/>
                    </a:srgbClr>
                  </a:outerShdw>
                </a:effectLst>
              </a:rPr>
              <a:t>A vous de jouer!</a:t>
            </a:r>
          </a:p>
          <a:p>
            <a:pPr lvl="1"/>
            <a:r>
              <a:rPr lang="fr-FR" dirty="0" smtClean="0"/>
              <a:t>Un émetteur, des récepteurs…</a:t>
            </a:r>
          </a:p>
          <a:p>
            <a:pPr lvl="2"/>
            <a:r>
              <a:rPr lang="fr-FR" dirty="0" smtClean="0"/>
              <a:t>Les clés de la communication</a:t>
            </a:r>
            <a:endParaRPr lang="fr-FR" dirty="0"/>
          </a:p>
          <a:p>
            <a:pPr lvl="3"/>
            <a:r>
              <a:rPr lang="fr-FR" dirty="0" smtClean="0"/>
              <a:t>Recevoir les informations (de l’UDSP…)</a:t>
            </a:r>
          </a:p>
          <a:p>
            <a:pPr lvl="3"/>
            <a:r>
              <a:rPr lang="fr-FR" dirty="0" smtClean="0"/>
              <a:t>Les diffuser (à vos adhérents…)</a:t>
            </a:r>
          </a:p>
          <a:p>
            <a:pPr lvl="3"/>
            <a:r>
              <a:rPr lang="fr-FR" dirty="0" smtClean="0"/>
              <a:t>Traiter le feed-back</a:t>
            </a:r>
          </a:p>
          <a:p>
            <a:pPr lvl="2"/>
            <a:r>
              <a:rPr lang="fr-FR" dirty="0" smtClean="0"/>
              <a:t>Petit guide du mailing efficace</a:t>
            </a:r>
          </a:p>
          <a:p>
            <a:pPr lvl="3"/>
            <a:r>
              <a:rPr lang="fr-FR" dirty="0" smtClean="0"/>
              <a:t>Comment créer une adresse mail</a:t>
            </a:r>
          </a:p>
          <a:p>
            <a:pPr lvl="3"/>
            <a:r>
              <a:rPr lang="fr-FR" dirty="0" smtClean="0"/>
              <a:t>Choisir son adresse mail</a:t>
            </a:r>
          </a:p>
          <a:p>
            <a:pPr lvl="3"/>
            <a:r>
              <a:rPr lang="fr-FR" dirty="0" smtClean="0"/>
              <a:t>Une adresse efficace</a:t>
            </a:r>
          </a:p>
          <a:p>
            <a:pPr lvl="4"/>
            <a:r>
              <a:rPr lang="fr-FR" dirty="0" smtClean="0"/>
              <a:t>Facile</a:t>
            </a:r>
          </a:p>
          <a:p>
            <a:pPr lvl="4"/>
            <a:r>
              <a:rPr lang="fr-FR" dirty="0" smtClean="0"/>
              <a:t>Qui dure malgré les élections…</a:t>
            </a:r>
          </a:p>
          <a:p>
            <a:pPr lvl="4"/>
            <a:r>
              <a:rPr lang="fr-FR" dirty="0" smtClean="0"/>
              <a:t>Qui soit consultée en permanence</a:t>
            </a:r>
          </a:p>
          <a:p>
            <a:pPr lvl="4"/>
            <a:r>
              <a:rPr lang="fr-FR" dirty="0" smtClean="0"/>
              <a:t>Réactive (avec des réponses!)</a:t>
            </a:r>
          </a:p>
          <a:p>
            <a:pPr lvl="5"/>
            <a:endParaRPr lang="fr-FR" dirty="0"/>
          </a:p>
          <a:p>
            <a:pPr marL="2286000" lvl="5" indent="0">
              <a:buNone/>
            </a:pPr>
            <a:endParaRPr lang="fr-FR" dirty="0" smtClean="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9418">
            <a:off x="5893538" y="1703422"/>
            <a:ext cx="3320431" cy="3320431"/>
          </a:xfrm>
          <a:prstGeom prst="rect">
            <a:avLst/>
          </a:prstGeom>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86168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La </a:t>
            </a:r>
            <a:r>
              <a:rPr lang="fr-FR" dirty="0" smtClean="0"/>
              <a:t>communication</a:t>
            </a:r>
            <a:r>
              <a:rPr lang="fr-FR" dirty="0"/>
              <a:t/>
            </a:r>
            <a:br>
              <a:rPr lang="fr-FR" dirty="0"/>
            </a:br>
            <a:endParaRPr lang="fr-FR" dirty="0"/>
          </a:p>
        </p:txBody>
      </p:sp>
      <p:sp>
        <p:nvSpPr>
          <p:cNvPr id="3" name="Espace réservé du contenu 2"/>
          <p:cNvSpPr>
            <a:spLocks noGrp="1"/>
          </p:cNvSpPr>
          <p:nvPr>
            <p:ph idx="1"/>
          </p:nvPr>
        </p:nvSpPr>
        <p:spPr>
          <a:xfrm>
            <a:off x="677334" y="1335187"/>
            <a:ext cx="8596668" cy="4706176"/>
          </a:xfrm>
        </p:spPr>
        <p:txBody>
          <a:bodyPr>
            <a:normAutofit/>
          </a:bodyPr>
          <a:lstStyle/>
          <a:p>
            <a:r>
              <a:rPr lang="fr-FR" sz="2800" dirty="0" smtClean="0">
                <a:effectLst>
                  <a:outerShdw blurRad="38100" dist="38100" dir="2700000" algn="tl">
                    <a:srgbClr val="000000">
                      <a:alpha val="43137"/>
                    </a:srgbClr>
                  </a:outerShdw>
                </a:effectLst>
              </a:rPr>
              <a:t>Le mailing facile…</a:t>
            </a:r>
          </a:p>
          <a:p>
            <a:pPr lvl="1"/>
            <a:r>
              <a:rPr lang="fr-FR" dirty="0" smtClean="0"/>
              <a:t>Se créer une adresse mail</a:t>
            </a:r>
          </a:p>
          <a:p>
            <a:pPr lvl="1"/>
            <a:r>
              <a:rPr lang="fr-FR" dirty="0" smtClean="0"/>
              <a:t>La paramétrer</a:t>
            </a:r>
          </a:p>
          <a:p>
            <a:pPr lvl="1"/>
            <a:r>
              <a:rPr lang="fr-FR" dirty="0" smtClean="0"/>
              <a:t>La diffuser à ses adhérents</a:t>
            </a:r>
          </a:p>
          <a:p>
            <a:pPr lvl="1"/>
            <a:r>
              <a:rPr lang="fr-FR" dirty="0" smtClean="0"/>
              <a:t>Constituer un carnet d’adresses A JOUR</a:t>
            </a:r>
          </a:p>
          <a:p>
            <a:pPr lvl="1"/>
            <a:r>
              <a:rPr lang="fr-FR" dirty="0" smtClean="0"/>
              <a:t>La transmettre à son successeur</a:t>
            </a:r>
          </a:p>
          <a:p>
            <a:pPr lvl="1"/>
            <a:endParaRPr lang="fr-FR" dirty="0" smtClean="0"/>
          </a:p>
          <a:p>
            <a:pPr lvl="1"/>
            <a:endParaRPr lang="fr-FR" dirty="0" smtClean="0"/>
          </a:p>
          <a:p>
            <a:pPr lvl="1"/>
            <a:endParaRPr lang="fr-FR" dirty="0" smtClean="0"/>
          </a:p>
          <a:p>
            <a:pPr lvl="1"/>
            <a:endParaRPr lang="fr-FR" dirty="0" smtClean="0"/>
          </a:p>
          <a:p>
            <a:endParaRPr lang="fr-FR" dirty="0"/>
          </a:p>
          <a:p>
            <a:pPr marL="2286000" lvl="5" indent="0">
              <a:buNone/>
            </a:pPr>
            <a:endParaRPr lang="fr-FR" dirty="0" smtClean="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pic>
        <p:nvPicPr>
          <p:cNvPr id="7" name="Image 6"/>
          <p:cNvPicPr>
            <a:picLocks noChangeAspect="1"/>
          </p:cNvPicPr>
          <p:nvPr/>
        </p:nvPicPr>
        <p:blipFill>
          <a:blip r:embed="rId3"/>
          <a:stretch>
            <a:fillRect/>
          </a:stretch>
        </p:blipFill>
        <p:spPr>
          <a:xfrm>
            <a:off x="975173" y="3902363"/>
            <a:ext cx="6824410" cy="278456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7466">
            <a:off x="6757946" y="3597186"/>
            <a:ext cx="1924779" cy="1398472"/>
          </a:xfrm>
          <a:prstGeom prst="rect">
            <a:avLst/>
          </a:prstGeom>
        </p:spPr>
        <p:style>
          <a:lnRef idx="2">
            <a:schemeClr val="dk1"/>
          </a:lnRef>
          <a:fillRef idx="1">
            <a:schemeClr val="lt1"/>
          </a:fillRef>
          <a:effectRef idx="0">
            <a:schemeClr val="dk1"/>
          </a:effectRef>
          <a:fontRef idx="minor">
            <a:schemeClr val="dk1"/>
          </a:fontRef>
        </p:style>
      </p:pic>
      <p:sp>
        <p:nvSpPr>
          <p:cNvPr id="8" name="Titre 1"/>
          <p:cNvSpPr txBox="1">
            <a:spLocks/>
          </p:cNvSpPr>
          <p:nvPr/>
        </p:nvSpPr>
        <p:spPr>
          <a:xfrm rot="21125743">
            <a:off x="5097961" y="1930400"/>
            <a:ext cx="4996562" cy="667836"/>
          </a:xfrm>
          <a:prstGeom prst="rect">
            <a:avLst/>
          </a:prstGeom>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8400" dirty="0" smtClean="0">
                <a:solidFill>
                  <a:srgbClr val="002060"/>
                </a:solidFill>
              </a:rPr>
              <a:t>monamicale@gmail.com</a:t>
            </a:r>
            <a:endParaRPr lang="fr-FR" dirty="0">
              <a:solidFill>
                <a:srgbClr val="002060"/>
              </a:solidFill>
            </a:endParaRPr>
          </a:p>
        </p:txBody>
      </p:sp>
      <p:pic>
        <p:nvPicPr>
          <p:cNvPr id="11" name="Image 10" descr="Description Pointing hand cursor vector.sv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722" y="2137142"/>
            <a:ext cx="1848862" cy="1344627"/>
          </a:xfrm>
          <a:prstGeom prst="rect">
            <a:avLst/>
          </a:prstGeom>
        </p:spPr>
      </p:pic>
    </p:spTree>
    <p:extLst>
      <p:ext uri="{BB962C8B-B14F-4D97-AF65-F5344CB8AC3E}">
        <p14:creationId xmlns:p14="http://schemas.microsoft.com/office/powerpoint/2010/main" val="238467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327" y="609600"/>
            <a:ext cx="8877993" cy="820189"/>
          </a:xfrm>
        </p:spPr>
        <p:txBody>
          <a:bodyPr/>
          <a:lstStyle/>
          <a:p>
            <a:r>
              <a:rPr lang="fr-FR" dirty="0" smtClean="0"/>
              <a:t>Mot d’accueil du Président Marc LAURENT</a:t>
            </a:r>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Espace réservé du contenu 5"/>
          <p:cNvSpPr>
            <a:spLocks noGrp="1"/>
          </p:cNvSpPr>
          <p:nvPr>
            <p:ph idx="1"/>
          </p:nvPr>
        </p:nvSpPr>
        <p:spPr/>
        <p:txBody>
          <a:bodyPr/>
          <a:lstStyle/>
          <a:p>
            <a:r>
              <a:rPr lang="fr-FR" dirty="0" smtClean="0"/>
              <a:t>La parole est donnée au Lieutenant-colonel Marc LAURENT</a:t>
            </a:r>
            <a:endParaRPr lang="fr-FR" dirty="0"/>
          </a:p>
        </p:txBody>
      </p:sp>
    </p:spTree>
    <p:extLst>
      <p:ext uri="{BB962C8B-B14F-4D97-AF65-F5344CB8AC3E}">
        <p14:creationId xmlns:p14="http://schemas.microsoft.com/office/powerpoint/2010/main" val="4152737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836" y="498665"/>
            <a:ext cx="8596668" cy="1320800"/>
          </a:xfrm>
        </p:spPr>
        <p:txBody>
          <a:bodyPr>
            <a:normAutofit/>
          </a:bodyPr>
          <a:lstStyle/>
          <a:p>
            <a:pPr lvl="0"/>
            <a:r>
              <a:rPr lang="fr-FR" dirty="0"/>
              <a:t>La </a:t>
            </a:r>
            <a:r>
              <a:rPr lang="fr-FR" dirty="0" smtClean="0"/>
              <a:t>communication</a:t>
            </a:r>
            <a:r>
              <a:rPr lang="fr-FR" dirty="0"/>
              <a:t/>
            </a:r>
            <a:br>
              <a:rPr lang="fr-FR" dirty="0"/>
            </a:br>
            <a:endParaRPr lang="fr-FR" dirty="0"/>
          </a:p>
        </p:txBody>
      </p:sp>
      <p:pic>
        <p:nvPicPr>
          <p:cNvPr id="5" name="Espace réservé du contenu 4"/>
          <p:cNvPicPr>
            <a:picLocks noGrp="1" noChangeAspect="1"/>
          </p:cNvPicPr>
          <p:nvPr>
            <p:ph idx="1"/>
          </p:nvPr>
        </p:nvPicPr>
        <p:blipFill>
          <a:blip r:embed="rId2"/>
          <a:stretch>
            <a:fillRect/>
          </a:stretch>
        </p:blipFill>
        <p:spPr>
          <a:xfrm rot="20632935">
            <a:off x="855296" y="1426797"/>
            <a:ext cx="4657385" cy="3285260"/>
          </a:xfrm>
          <a:prstGeom prst="rect">
            <a:avLst/>
          </a:prstGeom>
        </p:spPr>
      </p:pic>
      <p:pic>
        <p:nvPicPr>
          <p:cNvPr id="4" name="Image 3" descr="C:\Users\skozak\Desktop\Blason UDSP version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ZoneTexte 5"/>
          <p:cNvSpPr txBox="1"/>
          <p:nvPr/>
        </p:nvSpPr>
        <p:spPr>
          <a:xfrm>
            <a:off x="584118" y="5242595"/>
            <a:ext cx="4567384" cy="600164"/>
          </a:xfrm>
          <a:prstGeom prst="rect">
            <a:avLst/>
          </a:prstGeom>
          <a:noFill/>
        </p:spPr>
        <p:txBody>
          <a:bodyPr wrap="square" rtlCol="0">
            <a:spAutoFit/>
          </a:bodyPr>
          <a:lstStyle/>
          <a:p>
            <a:r>
              <a:rPr lang="fr-FR" sz="1100" dirty="0">
                <a:hlinkClick r:id="rId4"/>
              </a:rPr>
              <a:t>https://www.facebook.com/Pompiers-UDSP-62-415315805308174</a:t>
            </a:r>
            <a:r>
              <a:rPr lang="fr-FR" sz="1100" dirty="0" smtClean="0">
                <a:hlinkClick r:id="rId4"/>
              </a:rPr>
              <a:t>/</a:t>
            </a:r>
            <a:endParaRPr lang="fr-FR" sz="1100" dirty="0" smtClean="0"/>
          </a:p>
          <a:p>
            <a:endParaRPr lang="fr-FR" sz="1100" dirty="0"/>
          </a:p>
          <a:p>
            <a:r>
              <a:rPr lang="fr-FR" sz="1100" dirty="0" smtClean="0"/>
              <a:t>Ou en tapant Pompiers UDSP 62</a:t>
            </a:r>
            <a:endParaRPr lang="fr-FR" sz="1100" dirty="0"/>
          </a:p>
        </p:txBody>
      </p:sp>
      <p:pic>
        <p:nvPicPr>
          <p:cNvPr id="7" name="Image 6"/>
          <p:cNvPicPr>
            <a:picLocks noChangeAspect="1"/>
          </p:cNvPicPr>
          <p:nvPr/>
        </p:nvPicPr>
        <p:blipFill>
          <a:blip r:embed="rId5"/>
          <a:stretch>
            <a:fillRect/>
          </a:stretch>
        </p:blipFill>
        <p:spPr>
          <a:xfrm rot="675031">
            <a:off x="5718353" y="1793930"/>
            <a:ext cx="6084221" cy="3051717"/>
          </a:xfrm>
          <a:prstGeom prst="rect">
            <a:avLst/>
          </a:prstGeom>
        </p:spPr>
      </p:pic>
      <p:sp>
        <p:nvSpPr>
          <p:cNvPr id="9" name="ZoneTexte 8"/>
          <p:cNvSpPr txBox="1"/>
          <p:nvPr/>
        </p:nvSpPr>
        <p:spPr>
          <a:xfrm>
            <a:off x="7189433" y="5409839"/>
            <a:ext cx="3665913" cy="600164"/>
          </a:xfrm>
          <a:prstGeom prst="rect">
            <a:avLst/>
          </a:prstGeom>
          <a:noFill/>
        </p:spPr>
        <p:txBody>
          <a:bodyPr wrap="square" rtlCol="0">
            <a:spAutoFit/>
          </a:bodyPr>
          <a:lstStyle/>
          <a:p>
            <a:r>
              <a:rPr lang="fr-FR" sz="1100" dirty="0">
                <a:hlinkClick r:id="rId6"/>
              </a:rPr>
              <a:t>https://</a:t>
            </a:r>
            <a:r>
              <a:rPr lang="fr-FR" sz="1100" dirty="0" smtClean="0">
                <a:hlinkClick r:id="rId6"/>
              </a:rPr>
              <a:t>twitter.com/Udsp62</a:t>
            </a:r>
            <a:endParaRPr lang="fr-FR" sz="1100" dirty="0" smtClean="0"/>
          </a:p>
          <a:p>
            <a:endParaRPr lang="fr-FR" sz="1100" dirty="0"/>
          </a:p>
          <a:p>
            <a:r>
              <a:rPr lang="fr-FR" sz="1100" dirty="0" smtClean="0"/>
              <a:t>Ou en tapant Pompiers UDSP 62 </a:t>
            </a:r>
            <a:endParaRPr lang="fr-FR" sz="1100" dirty="0"/>
          </a:p>
        </p:txBody>
      </p:sp>
    </p:spTree>
    <p:extLst>
      <p:ext uri="{BB962C8B-B14F-4D97-AF65-F5344CB8AC3E}">
        <p14:creationId xmlns:p14="http://schemas.microsoft.com/office/powerpoint/2010/main" val="1920371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a:t>La </a:t>
            </a:r>
            <a:r>
              <a:rPr lang="fr-FR" dirty="0" smtClean="0"/>
              <a:t>communication</a:t>
            </a:r>
            <a:r>
              <a:rPr lang="fr-FR" dirty="0"/>
              <a:t/>
            </a:r>
            <a:br>
              <a:rPr lang="fr-FR" dirty="0"/>
            </a:br>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8" name="ZoneTexte 7"/>
          <p:cNvSpPr txBox="1"/>
          <p:nvPr/>
        </p:nvSpPr>
        <p:spPr>
          <a:xfrm>
            <a:off x="1579418" y="1795549"/>
            <a:ext cx="4596938" cy="369332"/>
          </a:xfrm>
          <a:prstGeom prst="rect">
            <a:avLst/>
          </a:prstGeom>
          <a:noFill/>
        </p:spPr>
        <p:txBody>
          <a:bodyPr wrap="square" rtlCol="0">
            <a:spAutoFit/>
          </a:bodyPr>
          <a:lstStyle/>
          <a:p>
            <a:r>
              <a:rPr lang="fr-FR" dirty="0" smtClean="0"/>
              <a:t>Et prochainement…….</a:t>
            </a:r>
            <a:endParaRPr lang="fr-FR" dirty="0"/>
          </a:p>
        </p:txBody>
      </p:sp>
      <p:pic>
        <p:nvPicPr>
          <p:cNvPr id="10" name="Image 9"/>
          <p:cNvPicPr>
            <a:picLocks noChangeAspect="1"/>
          </p:cNvPicPr>
          <p:nvPr/>
        </p:nvPicPr>
        <p:blipFill>
          <a:blip r:embed="rId3"/>
          <a:stretch>
            <a:fillRect/>
          </a:stretch>
        </p:blipFill>
        <p:spPr>
          <a:xfrm>
            <a:off x="2217030" y="2282654"/>
            <a:ext cx="6338367" cy="3817139"/>
          </a:xfrm>
          <a:prstGeom prst="rect">
            <a:avLst/>
          </a:prstGeom>
        </p:spPr>
      </p:pic>
    </p:spTree>
    <p:extLst>
      <p:ext uri="{BB962C8B-B14F-4D97-AF65-F5344CB8AC3E}">
        <p14:creationId xmlns:p14="http://schemas.microsoft.com/office/powerpoint/2010/main" val="1895202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diverses</a:t>
            </a:r>
          </a:p>
        </p:txBody>
      </p:sp>
      <p:sp>
        <p:nvSpPr>
          <p:cNvPr id="3" name="Espace réservé du contenu 2"/>
          <p:cNvSpPr>
            <a:spLocks noGrp="1"/>
          </p:cNvSpPr>
          <p:nvPr>
            <p:ph idx="1"/>
          </p:nvPr>
        </p:nvSpPr>
        <p:spPr/>
        <p:txBody>
          <a:bodyPr/>
          <a:lstStyle/>
          <a:p>
            <a:r>
              <a:rPr lang="fr-FR" dirty="0" smtClean="0"/>
              <a:t>A votre disposition pour répondre à vos questions …</a:t>
            </a:r>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158630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389" y="385656"/>
            <a:ext cx="9019309" cy="803564"/>
          </a:xfrm>
        </p:spPr>
        <p:txBody>
          <a:bodyPr/>
          <a:lstStyle/>
          <a:p>
            <a:r>
              <a:rPr lang="fr-FR" dirty="0"/>
              <a:t>Le rôle de l’UDSP62 et du réseau associatif</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pic>
        <p:nvPicPr>
          <p:cNvPr id="7" name="Espace réservé du contenu 6"/>
          <p:cNvPicPr>
            <a:picLocks noGrp="1" noChangeAspect="1"/>
          </p:cNvPicPr>
          <p:nvPr>
            <p:ph idx="1"/>
          </p:nvPr>
        </p:nvPicPr>
        <p:blipFill>
          <a:blip r:embed="rId3"/>
          <a:stretch>
            <a:fillRect/>
          </a:stretch>
        </p:blipFill>
        <p:spPr>
          <a:xfrm>
            <a:off x="714895" y="1215875"/>
            <a:ext cx="3940232" cy="5585604"/>
          </a:xfrm>
          <a:prstGeom prst="rect">
            <a:avLst/>
          </a:prstGeom>
        </p:spPr>
      </p:pic>
      <p:sp>
        <p:nvSpPr>
          <p:cNvPr id="8" name="ZoneTexte 7"/>
          <p:cNvSpPr txBox="1"/>
          <p:nvPr/>
        </p:nvSpPr>
        <p:spPr>
          <a:xfrm>
            <a:off x="4912823" y="1280159"/>
            <a:ext cx="5885410" cy="5498941"/>
          </a:xfrm>
          <a:prstGeom prst="rect">
            <a:avLst/>
          </a:prstGeom>
          <a:noFill/>
        </p:spPr>
        <p:txBody>
          <a:bodyPr wrap="square" rtlCol="0">
            <a:spAutoFit/>
          </a:bodyPr>
          <a:lstStyle/>
          <a:p>
            <a:pPr algn="just"/>
            <a:r>
              <a:rPr lang="fr-FR" sz="1600" dirty="0" smtClean="0"/>
              <a:t>Pourquoi faire partie du réseau associatif ?</a:t>
            </a:r>
          </a:p>
          <a:p>
            <a:pPr marL="342900" indent="-342900">
              <a:spcBef>
                <a:spcPts val="1000"/>
              </a:spcBef>
              <a:buClr>
                <a:srgbClr val="90C226"/>
              </a:buClr>
              <a:buSzPct val="80000"/>
              <a:buFont typeface="Wingdings 3" charset="2"/>
              <a:buChar char=""/>
            </a:pPr>
            <a:r>
              <a:rPr lang="fr-FR" sz="1400" dirty="0" smtClean="0"/>
              <a:t>Pour </a:t>
            </a:r>
            <a:r>
              <a:rPr lang="fr-FR" sz="1400" dirty="0"/>
              <a:t>prévenir les risques (MNSPF)</a:t>
            </a:r>
          </a:p>
          <a:p>
            <a:pPr marL="342900" indent="-342900">
              <a:spcBef>
                <a:spcPts val="1000"/>
              </a:spcBef>
              <a:buClr>
                <a:srgbClr val="90C226"/>
              </a:buClr>
              <a:buSzPct val="80000"/>
              <a:buFont typeface="Wingdings 3" charset="2"/>
              <a:buChar char=""/>
            </a:pPr>
            <a:r>
              <a:rPr lang="fr-FR" sz="1400" dirty="0" smtClean="0"/>
              <a:t>Pour être solidaire (aider nos collègues et leur famille via l’Amicale, l’UDSP, l’ODP et SOLENFA …)</a:t>
            </a:r>
          </a:p>
          <a:p>
            <a:pPr marL="342900" indent="-342900">
              <a:spcBef>
                <a:spcPts val="1000"/>
              </a:spcBef>
              <a:buClr>
                <a:srgbClr val="90C226"/>
              </a:buClr>
              <a:buSzPct val="80000"/>
              <a:buFont typeface="Wingdings 3" charset="2"/>
              <a:buChar char=""/>
            </a:pPr>
            <a:r>
              <a:rPr lang="fr-FR" sz="1400" dirty="0" smtClean="0"/>
              <a:t>Pour bénéficier d’une aide juridique via le contrat juridique fédéral</a:t>
            </a:r>
          </a:p>
          <a:p>
            <a:pPr marL="342900" indent="-342900">
              <a:spcBef>
                <a:spcPts val="1000"/>
              </a:spcBef>
              <a:buClr>
                <a:srgbClr val="90C226"/>
              </a:buClr>
              <a:buSzPct val="80000"/>
              <a:buFont typeface="Wingdings 3" charset="2"/>
              <a:buChar char=""/>
            </a:pPr>
            <a:r>
              <a:rPr lang="fr-FR" sz="1400" dirty="0" smtClean="0"/>
              <a:t>Pour aider les autres (Téléthon, domaine humanitaire …)</a:t>
            </a:r>
          </a:p>
          <a:p>
            <a:pPr marL="342900" indent="-342900">
              <a:spcBef>
                <a:spcPts val="1000"/>
              </a:spcBef>
              <a:buClr>
                <a:srgbClr val="90C226"/>
              </a:buClr>
              <a:buSzPct val="80000"/>
              <a:buFont typeface="Wingdings 3" charset="2"/>
              <a:buChar char=""/>
            </a:pPr>
            <a:r>
              <a:rPr lang="fr-FR" sz="1400" dirty="0" smtClean="0"/>
              <a:t>Pour être entendus, reconnus et défendre la cause des SPP, SPV, PATS adhérents (au CCDSPV, au Conseil d’Administration du SDIS et auprès des Autorités de l’Etat via la FNSPF)</a:t>
            </a:r>
          </a:p>
          <a:p>
            <a:pPr marL="342900" indent="-342900">
              <a:spcBef>
                <a:spcPts val="1000"/>
              </a:spcBef>
              <a:buClr>
                <a:srgbClr val="90C226"/>
              </a:buClr>
              <a:buSzPct val="80000"/>
              <a:buFont typeface="Wingdings 3" charset="2"/>
              <a:buChar char=""/>
            </a:pPr>
            <a:r>
              <a:rPr lang="fr-FR" sz="1400" dirty="0" smtClean="0"/>
              <a:t>Pour partager votre passion pour le sport</a:t>
            </a:r>
          </a:p>
          <a:p>
            <a:pPr marL="342900" indent="-342900">
              <a:spcBef>
                <a:spcPts val="1000"/>
              </a:spcBef>
              <a:buClr>
                <a:srgbClr val="90C226"/>
              </a:buClr>
              <a:buSzPct val="80000"/>
              <a:buFont typeface="Wingdings 3" charset="2"/>
              <a:buChar char=""/>
            </a:pPr>
            <a:r>
              <a:rPr lang="fr-FR" sz="1400" dirty="0" smtClean="0"/>
              <a:t>Pour faire de chacun un acteur de sa propre sécurité et enseigner le secourisme (grâce aux associations locales de secourisme)</a:t>
            </a:r>
          </a:p>
          <a:p>
            <a:pPr marL="342900" indent="-342900">
              <a:spcBef>
                <a:spcPts val="1000"/>
              </a:spcBef>
              <a:buClr>
                <a:srgbClr val="90C226"/>
              </a:buClr>
              <a:buSzPct val="80000"/>
              <a:buFont typeface="Wingdings 3" charset="2"/>
              <a:buChar char=""/>
            </a:pPr>
            <a:r>
              <a:rPr lang="fr-FR" sz="1400" dirty="0" smtClean="0"/>
              <a:t>Pour communiquer à propos des risques avec la population (détecteurs de fumée, famille ZZZOUPS …)</a:t>
            </a:r>
          </a:p>
          <a:p>
            <a:pPr marL="342900" indent="-342900">
              <a:spcBef>
                <a:spcPts val="1000"/>
              </a:spcBef>
              <a:buClr>
                <a:srgbClr val="90C226"/>
              </a:buClr>
              <a:buSzPct val="80000"/>
              <a:buFont typeface="Wingdings 3" charset="2"/>
              <a:buChar char=""/>
            </a:pPr>
            <a:r>
              <a:rPr lang="fr-FR" sz="1400" dirty="0" smtClean="0"/>
              <a:t>Pour préparer les générations futures (grâce aux associations de JSP) sans oublier nos Anciens</a:t>
            </a:r>
          </a:p>
          <a:p>
            <a:pPr marL="342900" indent="-342900">
              <a:spcBef>
                <a:spcPts val="1000"/>
              </a:spcBef>
              <a:buClr>
                <a:srgbClr val="90C226"/>
              </a:buClr>
              <a:buSzPct val="80000"/>
              <a:buFont typeface="Wingdings 3" charset="2"/>
              <a:buChar char=""/>
            </a:pPr>
            <a:r>
              <a:rPr lang="fr-FR" sz="1400" dirty="0" smtClean="0"/>
              <a:t>Pour bénéficier d’avantages liés au programme « privilèges adhérent »</a:t>
            </a:r>
            <a:endParaRPr lang="fr-FR" sz="1600" dirty="0"/>
          </a:p>
        </p:txBody>
      </p:sp>
    </p:spTree>
    <p:extLst>
      <p:ext uri="{BB962C8B-B14F-4D97-AF65-F5344CB8AC3E}">
        <p14:creationId xmlns:p14="http://schemas.microsoft.com/office/powerpoint/2010/main" val="1132541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389" y="609600"/>
            <a:ext cx="9019309" cy="803564"/>
          </a:xfrm>
        </p:spPr>
        <p:txBody>
          <a:bodyPr/>
          <a:lstStyle/>
          <a:p>
            <a:r>
              <a:rPr lang="fr-FR" dirty="0"/>
              <a:t>Le rôle de l’UDSP62 et du réseau associatif</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Espace réservé du contenu 2"/>
          <p:cNvSpPr>
            <a:spLocks noGrp="1"/>
          </p:cNvSpPr>
          <p:nvPr>
            <p:ph idx="1"/>
          </p:nvPr>
        </p:nvSpPr>
        <p:spPr>
          <a:xfrm>
            <a:off x="515389" y="1337162"/>
            <a:ext cx="9294817" cy="5345084"/>
          </a:xfrm>
        </p:spPr>
        <p:txBody>
          <a:bodyPr>
            <a:noAutofit/>
          </a:bodyPr>
          <a:lstStyle/>
          <a:p>
            <a:pPr marL="0" indent="0" algn="just">
              <a:buNone/>
            </a:pPr>
            <a:r>
              <a:rPr lang="fr-FR" sz="1400" dirty="0">
                <a:solidFill>
                  <a:schemeClr val="tx1"/>
                </a:solidFill>
              </a:rPr>
              <a:t>L’activité sapeur-pompier lie de façon indéfectible opérationnel et associatif. Source d’échanges et de partage, la vie associative resserre chaque jour davantage les liens qui unissent les sapeurs-pompiers de France. Elle recouvre à la fois les activités sportives, la solidarité, la défense des intérêts des sapeurs-pompiers… Du niveau local avec les amicales jusqu’au niveau national de la Fédération en passant par les unions départementales et régionales, c’est la force de notre communauté.</a:t>
            </a:r>
          </a:p>
          <a:p>
            <a:pPr marL="0" indent="0" algn="just">
              <a:buNone/>
            </a:pPr>
            <a:endParaRPr lang="fr-FR" sz="1400" dirty="0" smtClean="0">
              <a:solidFill>
                <a:schemeClr val="tx1"/>
              </a:solidFill>
            </a:endParaRPr>
          </a:p>
          <a:p>
            <a:pPr marL="0" indent="0" algn="just">
              <a:buNone/>
            </a:pPr>
            <a:r>
              <a:rPr lang="fr-FR" sz="1400" dirty="0" smtClean="0">
                <a:solidFill>
                  <a:schemeClr val="tx1"/>
                </a:solidFill>
              </a:rPr>
              <a:t>Les </a:t>
            </a:r>
            <a:r>
              <a:rPr lang="fr-FR" sz="1400" dirty="0">
                <a:solidFill>
                  <a:schemeClr val="tx1"/>
                </a:solidFill>
              </a:rPr>
              <a:t>unions, piliers du réseau associatif</a:t>
            </a:r>
          </a:p>
          <a:p>
            <a:pPr marL="0" indent="0" algn="just">
              <a:buNone/>
            </a:pPr>
            <a:r>
              <a:rPr lang="fr-FR" sz="1400" dirty="0">
                <a:solidFill>
                  <a:schemeClr val="tx1"/>
                </a:solidFill>
              </a:rPr>
              <a:t>Les 99 unions départementales et les 13 unions régionales de sapeurs-pompiers sont les piliers du réseau associatif.</a:t>
            </a:r>
          </a:p>
          <a:p>
            <a:pPr marL="0" indent="0" algn="just">
              <a:buNone/>
            </a:pPr>
            <a:r>
              <a:rPr lang="fr-FR" sz="1400" dirty="0">
                <a:solidFill>
                  <a:schemeClr val="tx1"/>
                </a:solidFill>
              </a:rPr>
              <a:t>Composée, comme tous les maillons du réseau fédéral, de sapeurs-pompiers élus, l'union constitue le relais départemental de l’amicale. À ce titre, les unions coordonnent et garantissent le bon fonctionnement des sections de JSP et des Amicales. Elles sont également habilitées, via la FNSPF, à la formation au secourisme du grand public. À travers elles, les sapeurs-pompiers sont l’un des principaux acteurs dans ce domaine en France. Dans le domaine social, l’union peut porter secours à la famille en cas d’accident, de décès ou de situation difficile. Elle agit alors en relais des amicales et des associations nationales telles que l’ODP ou la FNSPF.</a:t>
            </a:r>
          </a:p>
          <a:p>
            <a:pPr marL="0" indent="0" algn="just">
              <a:buNone/>
            </a:pPr>
            <a:r>
              <a:rPr lang="fr-FR" sz="1400" dirty="0">
                <a:solidFill>
                  <a:schemeClr val="tx1"/>
                </a:solidFill>
              </a:rPr>
              <a:t>Sans oublier les compétitions sportives, les congrès départementaux et régionaux, l'histoire et la conservation du patrimoine, les loisirs..</a:t>
            </a:r>
          </a:p>
        </p:txBody>
      </p:sp>
    </p:spTree>
    <p:extLst>
      <p:ext uri="{BB962C8B-B14F-4D97-AF65-F5344CB8AC3E}">
        <p14:creationId xmlns:p14="http://schemas.microsoft.com/office/powerpoint/2010/main" val="3048346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389" y="609600"/>
            <a:ext cx="9019309" cy="803564"/>
          </a:xfrm>
        </p:spPr>
        <p:txBody>
          <a:bodyPr/>
          <a:lstStyle/>
          <a:p>
            <a:r>
              <a:rPr lang="fr-FR" dirty="0"/>
              <a:t>Le rôle de l’UDSP62 et du réseau associatif</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Espace réservé du contenu 2"/>
          <p:cNvSpPr>
            <a:spLocks noGrp="1"/>
          </p:cNvSpPr>
          <p:nvPr>
            <p:ph idx="1"/>
          </p:nvPr>
        </p:nvSpPr>
        <p:spPr>
          <a:xfrm>
            <a:off x="432263" y="1338349"/>
            <a:ext cx="9825642" cy="5345084"/>
          </a:xfrm>
        </p:spPr>
        <p:txBody>
          <a:bodyPr>
            <a:noAutofit/>
          </a:bodyPr>
          <a:lstStyle/>
          <a:p>
            <a:pPr marL="0" indent="0" algn="just">
              <a:buNone/>
            </a:pPr>
            <a:r>
              <a:rPr lang="fr-FR" sz="1400" dirty="0" smtClean="0">
                <a:solidFill>
                  <a:schemeClr val="tx1"/>
                </a:solidFill>
              </a:rPr>
              <a:t>Au-delà </a:t>
            </a:r>
            <a:r>
              <a:rPr lang="fr-FR" sz="1400" dirty="0">
                <a:solidFill>
                  <a:schemeClr val="tx1"/>
                </a:solidFill>
              </a:rPr>
              <a:t>de ces missions partagées avec les amicales au niveau local, l’union assure la représentation des sapeurs-pompiers et la défense de leurs intérêts auprès des pouvoirs publics locaux et des autorités d’emploi. Pour la gestion de ses activités, l'union s’appuie sur des commissions dont les travaux, relayés au niveau régional puis fédéral, permettent de mener des actions d’envergure au niveau national, de relayer les informations et de favoriser les échanges entre sapeurs-pompiers de tout le territoire.</a:t>
            </a:r>
          </a:p>
          <a:p>
            <a:pPr marL="0" indent="0" algn="just">
              <a:buNone/>
            </a:pPr>
            <a:r>
              <a:rPr lang="fr-FR" sz="1400" dirty="0">
                <a:solidFill>
                  <a:schemeClr val="tx1"/>
                </a:solidFill>
              </a:rPr>
              <a:t>Présidents d’union et autres membres se réunissent régulièrement à la maison des sapeurs-pompiers pour échanger sur les bonnes pratiques des différents départements. La Fédération propose également chaque année des formations sur tous les aspects de la gestion associative (comptabilité, droit, communication </a:t>
            </a:r>
            <a:r>
              <a:rPr lang="fr-FR" sz="1400" dirty="0" smtClean="0">
                <a:solidFill>
                  <a:schemeClr val="tx1"/>
                </a:solidFill>
              </a:rPr>
              <a:t>etc.).</a:t>
            </a:r>
            <a:endParaRPr lang="fr-FR" sz="1400" dirty="0">
              <a:solidFill>
                <a:schemeClr val="tx1"/>
              </a:solidFill>
            </a:endParaRPr>
          </a:p>
          <a:p>
            <a:pPr marL="0" indent="0" algn="just">
              <a:buNone/>
            </a:pPr>
            <a:endParaRPr lang="fr-FR" sz="1400" b="1" dirty="0" smtClean="0">
              <a:solidFill>
                <a:schemeClr val="tx1"/>
              </a:solidFill>
            </a:endParaRPr>
          </a:p>
          <a:p>
            <a:pPr marL="0" indent="0" algn="just">
              <a:buNone/>
            </a:pPr>
            <a:r>
              <a:rPr lang="fr-FR" sz="1400" b="1" dirty="0" smtClean="0">
                <a:solidFill>
                  <a:schemeClr val="tx1"/>
                </a:solidFill>
              </a:rPr>
              <a:t>Les </a:t>
            </a:r>
            <a:r>
              <a:rPr lang="fr-FR" sz="1400" b="1" dirty="0">
                <a:solidFill>
                  <a:schemeClr val="tx1"/>
                </a:solidFill>
              </a:rPr>
              <a:t>amicales, au cœur de la vie des casernes</a:t>
            </a:r>
          </a:p>
          <a:p>
            <a:pPr marL="0" indent="0" algn="just">
              <a:buNone/>
            </a:pPr>
            <a:r>
              <a:rPr lang="fr-FR" sz="1400" dirty="0" smtClean="0">
                <a:solidFill>
                  <a:schemeClr val="tx1"/>
                </a:solidFill>
              </a:rPr>
              <a:t>Les amicales représentent 7.300 </a:t>
            </a:r>
            <a:r>
              <a:rPr lang="fr-FR" sz="1400" dirty="0">
                <a:solidFill>
                  <a:schemeClr val="tx1"/>
                </a:solidFill>
              </a:rPr>
              <a:t>associations, réparties sur le territoire, au plus proche des sapeurs-pompiers dans leur caserne. Les sapeurs-pompiers élus par leurs camarades, sans conditions de catégorie ou de grade, mènent au travers de l’amicale de nombreuses activités : </a:t>
            </a:r>
            <a:r>
              <a:rPr lang="fr-FR" sz="1400" dirty="0" smtClean="0">
                <a:solidFill>
                  <a:schemeClr val="tx1"/>
                </a:solidFill>
              </a:rPr>
              <a:t>Sainte Barbe, </a:t>
            </a:r>
            <a:r>
              <a:rPr lang="fr-FR" sz="1400" dirty="0">
                <a:solidFill>
                  <a:schemeClr val="tx1"/>
                </a:solidFill>
              </a:rPr>
              <a:t>bal du 14 Juillet, </a:t>
            </a:r>
            <a:r>
              <a:rPr lang="fr-FR" sz="1400" u="sng" dirty="0" smtClean="0">
                <a:solidFill>
                  <a:schemeClr val="tx1"/>
                </a:solidFill>
              </a:rPr>
              <a:t>Téléthon</a:t>
            </a:r>
            <a:r>
              <a:rPr lang="fr-FR" sz="1400" dirty="0" smtClean="0">
                <a:solidFill>
                  <a:schemeClr val="tx1"/>
                </a:solidFill>
              </a:rPr>
              <a:t>, </a:t>
            </a:r>
            <a:r>
              <a:rPr lang="fr-FR" sz="1400" dirty="0">
                <a:solidFill>
                  <a:schemeClr val="tx1"/>
                </a:solidFill>
              </a:rPr>
              <a:t>journées portes ouvertes... sans oublier les </a:t>
            </a:r>
            <a:r>
              <a:rPr lang="fr-FR" sz="1400" dirty="0" smtClean="0">
                <a:solidFill>
                  <a:schemeClr val="tx1"/>
                </a:solidFill>
              </a:rPr>
              <a:t>compétions sportives diverses, </a:t>
            </a:r>
            <a:r>
              <a:rPr lang="fr-FR" sz="1400" dirty="0">
                <a:solidFill>
                  <a:schemeClr val="tx1"/>
                </a:solidFill>
              </a:rPr>
              <a:t>l'histoire et la conservation du patrimoine, les loisirs...</a:t>
            </a:r>
          </a:p>
          <a:p>
            <a:pPr marL="0" indent="0" algn="just">
              <a:buNone/>
            </a:pPr>
            <a:r>
              <a:rPr lang="fr-FR" sz="1400" dirty="0">
                <a:solidFill>
                  <a:schemeClr val="tx1"/>
                </a:solidFill>
              </a:rPr>
              <a:t>Issues des caisses de secours, elles remplissent en premier lieu un rôle social de cohésion et d’entraide entre les sapeurs-pompiers. La vente des calendriers leur permet en effet de venir en aide aux sapeurs-pompiers en difficulté, que les amicales peuvent détecter plus facilement par leur implication au sein des casernes. Les amicales peuvent ensuite contacter l’union départementale afin de mobiliser au besoin les sapeurs-pompiers du département, de la région, ou même la Fédération, </a:t>
            </a:r>
            <a:r>
              <a:rPr lang="fr-FR" sz="1400" dirty="0" smtClean="0">
                <a:solidFill>
                  <a:schemeClr val="tx1"/>
                </a:solidFill>
              </a:rPr>
              <a:t>l’ODP ou la MNSPF</a:t>
            </a:r>
            <a:r>
              <a:rPr lang="fr-FR" sz="1400" dirty="0">
                <a:solidFill>
                  <a:schemeClr val="tx1"/>
                </a:solidFill>
              </a:rPr>
              <a:t> en fonction des cas.</a:t>
            </a:r>
          </a:p>
          <a:p>
            <a:pPr marL="0" indent="0">
              <a:buNone/>
            </a:pPr>
            <a:endParaRPr lang="fr-FR" sz="900" dirty="0"/>
          </a:p>
        </p:txBody>
      </p:sp>
    </p:spTree>
    <p:extLst>
      <p:ext uri="{BB962C8B-B14F-4D97-AF65-F5344CB8AC3E}">
        <p14:creationId xmlns:p14="http://schemas.microsoft.com/office/powerpoint/2010/main" val="3312064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764" y="483090"/>
            <a:ext cx="9019309" cy="803564"/>
          </a:xfrm>
        </p:spPr>
        <p:txBody>
          <a:bodyPr/>
          <a:lstStyle/>
          <a:p>
            <a:r>
              <a:rPr lang="fr-FR" dirty="0"/>
              <a:t>Le rôle de l’UDSP62 et du réseau associatif</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Espace réservé du contenu 2"/>
          <p:cNvSpPr>
            <a:spLocks noGrp="1"/>
          </p:cNvSpPr>
          <p:nvPr>
            <p:ph idx="1"/>
          </p:nvPr>
        </p:nvSpPr>
        <p:spPr>
          <a:xfrm>
            <a:off x="432263" y="1338349"/>
            <a:ext cx="9825642" cy="5345084"/>
          </a:xfrm>
        </p:spPr>
        <p:txBody>
          <a:bodyPr>
            <a:noAutofit/>
          </a:bodyPr>
          <a:lstStyle/>
          <a:p>
            <a:r>
              <a:rPr lang="fr-FR" dirty="0" smtClean="0"/>
              <a:t>Pour aider les adhérents  </a:t>
            </a:r>
            <a:r>
              <a:rPr lang="fr-FR" dirty="0"/>
              <a:t>:</a:t>
            </a:r>
          </a:p>
          <a:p>
            <a:pPr lvl="1"/>
            <a:r>
              <a:rPr lang="fr-FR" dirty="0"/>
              <a:t>http://</a:t>
            </a:r>
            <a:r>
              <a:rPr lang="fr-FR" dirty="0" smtClean="0"/>
              <a:t>www.pompiers.fr/federation/adherents/guide-de-ladherent</a:t>
            </a:r>
            <a:endParaRPr lang="fr-FR" dirty="0"/>
          </a:p>
          <a:p>
            <a:pPr marL="0" indent="0">
              <a:buNone/>
            </a:pPr>
            <a:endParaRPr lang="fr-FR" sz="900" dirty="0"/>
          </a:p>
        </p:txBody>
      </p:sp>
      <p:pic>
        <p:nvPicPr>
          <p:cNvPr id="8" name="Image 7"/>
          <p:cNvPicPr>
            <a:picLocks noChangeAspect="1"/>
          </p:cNvPicPr>
          <p:nvPr/>
        </p:nvPicPr>
        <p:blipFill>
          <a:blip r:embed="rId3"/>
          <a:stretch>
            <a:fillRect/>
          </a:stretch>
        </p:blipFill>
        <p:spPr>
          <a:xfrm>
            <a:off x="3016741" y="2192914"/>
            <a:ext cx="3648075" cy="2638425"/>
          </a:xfrm>
          <a:prstGeom prst="rect">
            <a:avLst/>
          </a:prstGeom>
        </p:spPr>
      </p:pic>
    </p:spTree>
    <p:extLst>
      <p:ext uri="{BB962C8B-B14F-4D97-AF65-F5344CB8AC3E}">
        <p14:creationId xmlns:p14="http://schemas.microsoft.com/office/powerpoint/2010/main" val="2483798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764" y="483090"/>
            <a:ext cx="9019309" cy="803564"/>
          </a:xfrm>
        </p:spPr>
        <p:txBody>
          <a:bodyPr/>
          <a:lstStyle/>
          <a:p>
            <a:r>
              <a:rPr lang="fr-FR" dirty="0"/>
              <a:t>Le rôle de l’UDSP62 et du réseau associatif</a:t>
            </a:r>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
        <p:nvSpPr>
          <p:cNvPr id="6" name="Espace réservé du contenu 2"/>
          <p:cNvSpPr>
            <a:spLocks noGrp="1"/>
          </p:cNvSpPr>
          <p:nvPr>
            <p:ph idx="1"/>
          </p:nvPr>
        </p:nvSpPr>
        <p:spPr>
          <a:xfrm>
            <a:off x="432263" y="1338349"/>
            <a:ext cx="9825642" cy="5345084"/>
          </a:xfrm>
        </p:spPr>
        <p:txBody>
          <a:bodyPr>
            <a:noAutofit/>
          </a:bodyPr>
          <a:lstStyle/>
          <a:p>
            <a:r>
              <a:rPr lang="fr-FR" dirty="0" smtClean="0"/>
              <a:t>Pour </a:t>
            </a:r>
            <a:r>
              <a:rPr lang="fr-FR" dirty="0"/>
              <a:t>vous aider dans vos démarches d’organisation d’événements :</a:t>
            </a:r>
          </a:p>
          <a:p>
            <a:pPr lvl="1"/>
            <a:r>
              <a:rPr lang="fr-FR" dirty="0"/>
              <a:t>http://www.pompiers.fr/federation/unions-et-amicales/guide-associatif</a:t>
            </a:r>
          </a:p>
          <a:p>
            <a:pPr marL="0" indent="0">
              <a:buNone/>
            </a:pPr>
            <a:endParaRPr lang="fr-FR" sz="900" dirty="0"/>
          </a:p>
        </p:txBody>
      </p:sp>
      <p:pic>
        <p:nvPicPr>
          <p:cNvPr id="3" name="Image 2"/>
          <p:cNvPicPr>
            <a:picLocks noChangeAspect="1"/>
          </p:cNvPicPr>
          <p:nvPr/>
        </p:nvPicPr>
        <p:blipFill>
          <a:blip r:embed="rId3"/>
          <a:stretch>
            <a:fillRect/>
          </a:stretch>
        </p:blipFill>
        <p:spPr>
          <a:xfrm>
            <a:off x="1071648" y="2271275"/>
            <a:ext cx="7239000" cy="2647950"/>
          </a:xfrm>
          <a:prstGeom prst="rect">
            <a:avLst/>
          </a:prstGeom>
        </p:spPr>
      </p:pic>
    </p:spTree>
    <p:extLst>
      <p:ext uri="{BB962C8B-B14F-4D97-AF65-F5344CB8AC3E}">
        <p14:creationId xmlns:p14="http://schemas.microsoft.com/office/powerpoint/2010/main" val="352131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relation Amicale-UDSP et son utilité</a:t>
            </a:r>
          </a:p>
        </p:txBody>
      </p:sp>
      <p:sp>
        <p:nvSpPr>
          <p:cNvPr id="3" name="Espace réservé du contenu 2"/>
          <p:cNvSpPr>
            <a:spLocks noGrp="1"/>
          </p:cNvSpPr>
          <p:nvPr>
            <p:ph idx="1"/>
          </p:nvPr>
        </p:nvSpPr>
        <p:spPr>
          <a:xfrm>
            <a:off x="677334" y="1647405"/>
            <a:ext cx="8596668" cy="3880773"/>
          </a:xfrm>
        </p:spPr>
        <p:txBody>
          <a:bodyPr/>
          <a:lstStyle/>
          <a:p>
            <a:r>
              <a:rPr lang="fr-FR" dirty="0" smtClean="0"/>
              <a:t>L’UDSP62 n’est pas une organisation syndicale mais est cependant présente dans les réunions de dialogue social, les groupes de travail (RI, RO par exemple), au CCDSPV et au CA... Elle a vocation à défendre les intérêts de tous ses adhérents sans distinction statutaire. L’UDSP est reconnue comme un partenaire social à part entière.</a:t>
            </a:r>
          </a:p>
          <a:p>
            <a:r>
              <a:rPr lang="fr-FR" dirty="0" smtClean="0"/>
              <a:t>Les Amicales, maillon de proximité du réseau associatif, au-delà des missions mentionnées par leur statut ont aussi un rôle de remontée d’informations à l’UDSP62.</a:t>
            </a:r>
          </a:p>
          <a:p>
            <a:r>
              <a:rPr lang="fr-FR" dirty="0" smtClean="0"/>
              <a:t>Le réseau associatif doit être proche de ses adhérents, à l’écoute, réactif et productif quant aux attentes.</a:t>
            </a:r>
            <a:endParaRPr lang="fr-FR" dirty="0"/>
          </a:p>
        </p:txBody>
      </p:sp>
      <p:pic>
        <p:nvPicPr>
          <p:cNvPr id="4" name="Image 3" descr="C:\Users\skozak\Desktop\Blason UDSP versio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044" y="119120"/>
            <a:ext cx="1068705" cy="1881505"/>
          </a:xfrm>
          <a:prstGeom prst="rect">
            <a:avLst/>
          </a:prstGeom>
          <a:noFill/>
          <a:ln>
            <a:noFill/>
          </a:ln>
        </p:spPr>
      </p:pic>
    </p:spTree>
    <p:extLst>
      <p:ext uri="{BB962C8B-B14F-4D97-AF65-F5344CB8AC3E}">
        <p14:creationId xmlns:p14="http://schemas.microsoft.com/office/powerpoint/2010/main" val="1681908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471</TotalTime>
  <Words>1662</Words>
  <Application>Microsoft Office PowerPoint</Application>
  <PresentationFormat>Grand écran</PresentationFormat>
  <Paragraphs>238</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Times New Roman</vt:lpstr>
      <vt:lpstr>Trebuchet MS</vt:lpstr>
      <vt:lpstr>Wingdings 3</vt:lpstr>
      <vt:lpstr>Facette</vt:lpstr>
      <vt:lpstr>Réunion des Présidents d’Amicale </vt:lpstr>
      <vt:lpstr>Ordre du jour</vt:lpstr>
      <vt:lpstr>Mot d’accueil du Président Marc LAURENT</vt:lpstr>
      <vt:lpstr>Le rôle de l’UDSP62 et du réseau associatif</vt:lpstr>
      <vt:lpstr>Le rôle de l’UDSP62 et du réseau associatif</vt:lpstr>
      <vt:lpstr>Le rôle de l’UDSP62 et du réseau associatif</vt:lpstr>
      <vt:lpstr>Le rôle de l’UDSP62 et du réseau associatif</vt:lpstr>
      <vt:lpstr>Le rôle de l’UDSP62 et du réseau associatif</vt:lpstr>
      <vt:lpstr>La relation Amicale-UDSP et son utilité</vt:lpstr>
      <vt:lpstr>Les délégués d’arrondissement</vt:lpstr>
      <vt:lpstr>Les missions des délégués d’arrondissement</vt:lpstr>
      <vt:lpstr>Rappels sur les droits et obligations des Amicales (Associations de loi 1901)</vt:lpstr>
      <vt:lpstr>Comptabilité des associations</vt:lpstr>
      <vt:lpstr>Comptabilité des associations</vt:lpstr>
      <vt:lpstr>Comptabilité des associations</vt:lpstr>
      <vt:lpstr>Comptabilité des associations</vt:lpstr>
      <vt:lpstr>Le volet social</vt:lpstr>
      <vt:lpstr>Le volet social</vt:lpstr>
      <vt:lpstr>Le volet social</vt:lpstr>
      <vt:lpstr>Le volet social</vt:lpstr>
      <vt:lpstr>Le volet social</vt:lpstr>
      <vt:lpstr>Le volet social</vt:lpstr>
      <vt:lpstr>Le volet social</vt:lpstr>
      <vt:lpstr>Le volet social</vt:lpstr>
      <vt:lpstr>Le volet social</vt:lpstr>
      <vt:lpstr>La communication </vt:lpstr>
      <vt:lpstr>La communication </vt:lpstr>
      <vt:lpstr>La communication </vt:lpstr>
      <vt:lpstr>La communication </vt:lpstr>
      <vt:lpstr>La communication </vt:lpstr>
      <vt:lpstr>La communication </vt:lpstr>
      <vt:lpstr>Questions diverses</vt:lpstr>
    </vt:vector>
  </TitlesOfParts>
  <Company>SDIS62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Présidents d’Amicale</dc:title>
  <dc:creator>KOZAK Sylvain</dc:creator>
  <cp:lastModifiedBy>KOZAK Sylvain</cp:lastModifiedBy>
  <cp:revision>60</cp:revision>
  <dcterms:created xsi:type="dcterms:W3CDTF">2016-05-13T14:14:18Z</dcterms:created>
  <dcterms:modified xsi:type="dcterms:W3CDTF">2016-10-15T06:54:07Z</dcterms:modified>
</cp:coreProperties>
</file>